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7F5D6-33BF-44AC-8E7A-BC383831E350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CF56D-AAB5-4BF4-8B47-FBF496ABE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2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3D145BD-5C16-4DDA-BC1B-2637DC353FB0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532FF4F-BD41-4E6D-AF4F-38665C23D52D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21E032-91A1-42A9-9DF0-49A4879191BE}" type="slidenum">
              <a:rPr lang="en-US" altLang="en-US" smtClean="0">
                <a:latin typeface="Arial" charset="0"/>
              </a:rPr>
              <a:pPr/>
              <a:t>19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DD8FE8-89D6-43D6-99D8-F94B374D3617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5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25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15C6BE5-5067-415D-A954-87B653951EA1}" type="slidenum">
              <a:rPr lang="en-US" altLang="en-US" smtClean="0">
                <a:latin typeface="Arial" charset="0"/>
              </a:rPr>
              <a:pPr/>
              <a:t>21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7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27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97E95A-E878-433D-AA7B-2B1E016B5C4D}" type="slidenum">
              <a:rPr lang="en-US" altLang="en-US" smtClean="0">
                <a:latin typeface="Arial" charset="0"/>
              </a:rPr>
              <a:pPr/>
              <a:t>22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F5C99E-D523-4B11-8CEB-13EAA40237C1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28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9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29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D68F41-191C-4D2A-B22B-99C18864C2A7}" type="slidenum">
              <a:rPr lang="en-US" altLang="en-US" smtClean="0">
                <a:latin typeface="Arial" charset="0"/>
              </a:rPr>
              <a:pPr/>
              <a:t>24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3D7E45C-D537-4BAD-84E8-D916B2ACE9AC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0EFB62-BD7D-4057-9FA3-ED5895C49B44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26D8BA2-C4CC-4AA2-B86D-F14F74AC63C9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167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92F4EA2-FE4C-4173-859B-68A43EFD30EF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FC8266-9AF6-40D3-B822-0B8D62F7983D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E10A46-FEB4-42D9-AC23-06C7BF188A16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976A56C-74BD-4AC6-BDC4-50B4E0FF3754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1371120-8D7D-4721-8E98-A032C5867C57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6E97-F082-473B-A945-2693B5308A13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9B-C155-47E4-82D7-106B28F99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6E97-F082-473B-A945-2693B5308A13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9B-C155-47E4-82D7-106B28F99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1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6E97-F082-473B-A945-2693B5308A13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9B-C155-47E4-82D7-106B28F99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1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6E97-F082-473B-A945-2693B5308A13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9B-C155-47E4-82D7-106B28F99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5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6E97-F082-473B-A945-2693B5308A13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9B-C155-47E4-82D7-106B28F99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9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6E97-F082-473B-A945-2693B5308A13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9B-C155-47E4-82D7-106B28F99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4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6E97-F082-473B-A945-2693B5308A13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9B-C155-47E4-82D7-106B28F99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2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6E97-F082-473B-A945-2693B5308A13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9B-C155-47E4-82D7-106B28F99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6E97-F082-473B-A945-2693B5308A13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9B-C155-47E4-82D7-106B28F99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0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6E97-F082-473B-A945-2693B5308A13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9B-C155-47E4-82D7-106B28F99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5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6E97-F082-473B-A945-2693B5308A13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9B-C155-47E4-82D7-106B28F99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6E97-F082-473B-A945-2693B5308A13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BC9B-C155-47E4-82D7-106B28F99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3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5400" b="1" dirty="0" smtClean="0"/>
              <a:t>E. Muscles of the Trunk</a:t>
            </a:r>
          </a:p>
        </p:txBody>
      </p:sp>
      <p:grpSp>
        <p:nvGrpSpPr>
          <p:cNvPr id="232451" name="Group 16"/>
          <p:cNvGrpSpPr>
            <a:grpSpLocks/>
          </p:cNvGrpSpPr>
          <p:nvPr/>
        </p:nvGrpSpPr>
        <p:grpSpPr bwMode="auto">
          <a:xfrm>
            <a:off x="762000" y="990600"/>
            <a:ext cx="7823200" cy="5867400"/>
            <a:chOff x="761999" y="990600"/>
            <a:chExt cx="7822691" cy="5867401"/>
          </a:xfrm>
        </p:grpSpPr>
        <p:pic>
          <p:nvPicPr>
            <p:cNvPr id="232452" name="Picture 3" descr=" 07_14.jpg                                                      0007A02Asue1                           B746AFEA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" y="990601"/>
              <a:ext cx="7822691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453" name="Rectangle 15"/>
            <p:cNvSpPr>
              <a:spLocks noChangeArrowheads="1"/>
            </p:cNvSpPr>
            <p:nvPr/>
          </p:nvSpPr>
          <p:spPr bwMode="auto">
            <a:xfrm>
              <a:off x="2438400" y="990600"/>
              <a:ext cx="4724400" cy="228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49769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701800"/>
            <a:ext cx="3810000" cy="47752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FF3300"/>
                </a:solidFill>
              </a:rPr>
              <a:t>Origin:</a:t>
            </a:r>
            <a:r>
              <a:rPr lang="en-US" altLang="en-US" sz="2800" smtClean="0"/>
              <a:t> </a:t>
            </a:r>
            <a:r>
              <a:rPr lang="en-US" altLang="en-US" sz="2800" smtClean="0">
                <a:cs typeface="Times New Roman" pitchFamily="18" charset="0"/>
              </a:rPr>
              <a:t>External surface of lower 8 ribs</a:t>
            </a:r>
            <a:r>
              <a:rPr lang="en-US" altLang="en-US" sz="2800" smtClean="0"/>
              <a:t> </a:t>
            </a:r>
          </a:p>
          <a:p>
            <a:r>
              <a:rPr lang="en-US" altLang="en-US" sz="2800" smtClean="0">
                <a:solidFill>
                  <a:srgbClr val="CC00CC"/>
                </a:solidFill>
              </a:rPr>
              <a:t>Insertion:</a:t>
            </a:r>
            <a:r>
              <a:rPr lang="en-US" altLang="en-US" sz="2800" smtClean="0"/>
              <a:t> </a:t>
            </a:r>
            <a:r>
              <a:rPr lang="en-US" altLang="en-US" sz="2800" smtClean="0">
                <a:cs typeface="Times New Roman" pitchFamily="18" charset="0"/>
              </a:rPr>
              <a:t>Anterior half of iliac crest and linea alba</a:t>
            </a:r>
            <a:r>
              <a:rPr lang="en-US" altLang="en-US" sz="2800" smtClean="0"/>
              <a:t> </a:t>
            </a:r>
          </a:p>
          <a:p>
            <a:r>
              <a:rPr lang="en-US" altLang="en-US" sz="2800" smtClean="0">
                <a:solidFill>
                  <a:schemeClr val="tx2"/>
                </a:solidFill>
              </a:rPr>
              <a:t>Action:</a:t>
            </a:r>
            <a:r>
              <a:rPr lang="en-US" altLang="en-US" sz="2800" smtClean="0"/>
              <a:t> </a:t>
            </a:r>
            <a:r>
              <a:rPr lang="en-US" altLang="en-US" sz="2800" smtClean="0">
                <a:cs typeface="Times New Roman" pitchFamily="18" charset="0"/>
              </a:rPr>
              <a:t>Compresses abdomen, contralaterally rotates and flexes vertebral column</a:t>
            </a:r>
            <a:r>
              <a:rPr lang="en-US" altLang="en-US" sz="2800" smtClean="0"/>
              <a:t> 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External Abdominal Oblique </a:t>
            </a:r>
          </a:p>
        </p:txBody>
      </p:sp>
      <p:pic>
        <p:nvPicPr>
          <p:cNvPr id="241668" name="Picture 4" descr="1113bAppMusclTrunkAnt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8" t="38383" r="33333" b="29294"/>
          <a:stretch>
            <a:fillRect/>
          </a:stretch>
        </p:blipFill>
        <p:spPr bwMode="auto">
          <a:xfrm>
            <a:off x="4310063" y="1524000"/>
            <a:ext cx="48339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Line 5"/>
          <p:cNvSpPr>
            <a:spLocks noChangeShapeType="1"/>
          </p:cNvSpPr>
          <p:nvPr/>
        </p:nvSpPr>
        <p:spPr bwMode="auto">
          <a:xfrm>
            <a:off x="5105400" y="2438400"/>
            <a:ext cx="457200" cy="15240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01800"/>
            <a:ext cx="4572000" cy="477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solidFill>
                  <a:srgbClr val="FF3300"/>
                </a:solidFill>
              </a:rPr>
              <a:t>Origin:</a:t>
            </a:r>
            <a:r>
              <a:rPr lang="en-US" altLang="en-US" sz="2800" smtClean="0"/>
              <a:t> </a:t>
            </a:r>
            <a:r>
              <a:rPr lang="en-US" altLang="en-US" sz="2800" smtClean="0">
                <a:cs typeface="Times New Roman" pitchFamily="18" charset="0"/>
              </a:rPr>
              <a:t>Lateral half of inguinal ligament, anterior iliac crest and thoracolumbar fascia</a:t>
            </a:r>
            <a:r>
              <a:rPr lang="en-US" altLang="en-US" sz="28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solidFill>
                  <a:srgbClr val="CC00CC"/>
                </a:solidFill>
              </a:rPr>
              <a:t>Insertion:</a:t>
            </a:r>
            <a:r>
              <a:rPr lang="en-US" altLang="en-US" sz="2800" smtClean="0"/>
              <a:t> </a:t>
            </a:r>
            <a:r>
              <a:rPr lang="en-US" altLang="en-US" sz="2800" smtClean="0">
                <a:cs typeface="Times New Roman" pitchFamily="18" charset="0"/>
              </a:rPr>
              <a:t>Lower four ribs, linea alba and by conjoined tendon to pubis</a:t>
            </a:r>
            <a:r>
              <a:rPr lang="en-US" altLang="en-US" sz="28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solidFill>
                  <a:schemeClr val="tx2"/>
                </a:solidFill>
              </a:rPr>
              <a:t>Action:</a:t>
            </a:r>
            <a:r>
              <a:rPr lang="en-US" altLang="en-US" sz="2800" smtClean="0"/>
              <a:t> </a:t>
            </a:r>
            <a:r>
              <a:rPr lang="en-US" altLang="en-US" sz="2800" smtClean="0">
                <a:cs typeface="Times New Roman" pitchFamily="18" charset="0"/>
              </a:rPr>
              <a:t>Compresses abdomen, ipsilaterally rotates and flexes vertebral column</a:t>
            </a:r>
            <a:r>
              <a:rPr lang="en-US" altLang="en-US" sz="2800" smtClean="0"/>
              <a:t> 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Internal Abdominal Oblique </a:t>
            </a:r>
          </a:p>
        </p:txBody>
      </p:sp>
      <p:pic>
        <p:nvPicPr>
          <p:cNvPr id="242692" name="Picture 4" descr="1113bAppMusclTrunkAnt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8" t="38383" r="33333" b="29294"/>
          <a:stretch>
            <a:fillRect/>
          </a:stretch>
        </p:blipFill>
        <p:spPr bwMode="auto">
          <a:xfrm>
            <a:off x="4310063" y="1524000"/>
            <a:ext cx="48339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3" name="Line 5"/>
          <p:cNvSpPr>
            <a:spLocks noChangeShapeType="1"/>
          </p:cNvSpPr>
          <p:nvPr/>
        </p:nvSpPr>
        <p:spPr bwMode="auto">
          <a:xfrm>
            <a:off x="7467600" y="3048000"/>
            <a:ext cx="685800" cy="9144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839200" cy="152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b. </a:t>
            </a:r>
            <a:r>
              <a:rPr lang="en-US" b="1" i="1" dirty="0" smtClean="0">
                <a:solidFill>
                  <a:srgbClr val="FFFF00"/>
                </a:solidFill>
              </a:rPr>
              <a:t>transverse </a:t>
            </a:r>
            <a:r>
              <a:rPr lang="en-US" b="1" i="1" dirty="0" err="1" smtClean="0">
                <a:solidFill>
                  <a:srgbClr val="FFFF00"/>
                </a:solidFill>
              </a:rPr>
              <a:t>abdominis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</a:rPr>
              <a:t>* L: deep abdomen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tenses abdominal wall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4400" y="1785938"/>
            <a:ext cx="7772400" cy="5072062"/>
            <a:chOff x="576" y="1125"/>
            <a:chExt cx="4896" cy="3195"/>
          </a:xfrm>
        </p:grpSpPr>
        <p:pic>
          <p:nvPicPr>
            <p:cNvPr id="24371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" t="2467" r="1392" b="6500"/>
            <a:stretch>
              <a:fillRect/>
            </a:stretch>
          </p:blipFill>
          <p:spPr bwMode="auto">
            <a:xfrm>
              <a:off x="576" y="1125"/>
              <a:ext cx="4896" cy="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718" name="Rectangle 8"/>
            <p:cNvSpPr>
              <a:spLocks noChangeArrowheads="1"/>
            </p:cNvSpPr>
            <p:nvPr/>
          </p:nvSpPr>
          <p:spPr bwMode="auto">
            <a:xfrm>
              <a:off x="576" y="3696"/>
              <a:ext cx="768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3719" name="Rectangle 9"/>
            <p:cNvSpPr>
              <a:spLocks noChangeArrowheads="1"/>
            </p:cNvSpPr>
            <p:nvPr/>
          </p:nvSpPr>
          <p:spPr bwMode="auto">
            <a:xfrm>
              <a:off x="4416" y="3648"/>
              <a:ext cx="1056" cy="4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92203" name="Oval 11"/>
          <p:cNvSpPr>
            <a:spLocks noChangeArrowheads="1"/>
          </p:cNvSpPr>
          <p:nvPr/>
        </p:nvSpPr>
        <p:spPr bwMode="auto">
          <a:xfrm>
            <a:off x="914400" y="3733800"/>
            <a:ext cx="2057400" cy="5334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5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01800"/>
            <a:ext cx="4038600" cy="477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rgbClr val="FF3300"/>
                </a:solidFill>
              </a:rPr>
              <a:t>Origin: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Lateral third of inguinal ligament, anterior iliac crest, and thoracolumbar fascia</a:t>
            </a:r>
            <a:r>
              <a:rPr lang="en-US" altLang="en-US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rgbClr val="CC00CC"/>
                </a:solidFill>
              </a:rPr>
              <a:t>Insertion: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Linea alba, and by conjoined tendon to pubis</a:t>
            </a:r>
            <a:r>
              <a:rPr lang="en-US" altLang="en-US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tx2"/>
                </a:solidFill>
              </a:rPr>
              <a:t>Action: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Compresses abdomen 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Transverse Abdominis </a:t>
            </a:r>
          </a:p>
        </p:txBody>
      </p:sp>
      <p:pic>
        <p:nvPicPr>
          <p:cNvPr id="244740" name="Picture 4" descr="1113bAppMusclTrunkAnt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8" t="38383" r="33333" b="29294"/>
          <a:stretch>
            <a:fillRect/>
          </a:stretch>
        </p:blipFill>
        <p:spPr bwMode="auto">
          <a:xfrm>
            <a:off x="4310063" y="1524000"/>
            <a:ext cx="48339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1" name="Line 5"/>
          <p:cNvSpPr>
            <a:spLocks noChangeShapeType="1"/>
          </p:cNvSpPr>
          <p:nvPr/>
        </p:nvSpPr>
        <p:spPr bwMode="auto">
          <a:xfrm flipV="1">
            <a:off x="6781800" y="4800600"/>
            <a:ext cx="1143000" cy="9144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62" name="Group 5"/>
          <p:cNvGrpSpPr>
            <a:grpSpLocks/>
          </p:cNvGrpSpPr>
          <p:nvPr/>
        </p:nvGrpSpPr>
        <p:grpSpPr bwMode="auto">
          <a:xfrm>
            <a:off x="152400" y="-3175"/>
            <a:ext cx="8763000" cy="6861175"/>
            <a:chOff x="152400" y="-3594"/>
            <a:chExt cx="8763000" cy="6861594"/>
          </a:xfrm>
        </p:grpSpPr>
        <p:pic>
          <p:nvPicPr>
            <p:cNvPr id="245763" name="Picture 6" descr="11_14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-3594"/>
              <a:ext cx="8763000" cy="686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447800" y="-419"/>
              <a:ext cx="6324600" cy="1524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01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839200" cy="137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chemeClr val="tx2"/>
                </a:solidFill>
              </a:rPr>
              <a:t>c.</a:t>
            </a: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b="1" i="1" dirty="0" err="1" smtClean="0">
                <a:solidFill>
                  <a:srgbClr val="FFFF00"/>
                </a:solidFill>
              </a:rPr>
              <a:t>rectus</a:t>
            </a:r>
            <a:r>
              <a:rPr lang="fr-FR" b="1" i="1" dirty="0" smtClean="0">
                <a:solidFill>
                  <a:srgbClr val="FFFF00"/>
                </a:solidFill>
              </a:rPr>
              <a:t> </a:t>
            </a:r>
            <a:r>
              <a:rPr lang="fr-FR" b="1" i="1" dirty="0" err="1" smtClean="0">
                <a:solidFill>
                  <a:srgbClr val="FFFF00"/>
                </a:solidFill>
              </a:rPr>
              <a:t>abdominis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</a:t>
            </a:r>
            <a:r>
              <a:rPr lang="en-US" sz="2500" b="1" dirty="0" smtClean="0">
                <a:solidFill>
                  <a:schemeClr val="tx2"/>
                </a:solidFill>
              </a:rPr>
              <a:t>* L: anterior abdomen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500" b="1" dirty="0" smtClean="0">
                <a:solidFill>
                  <a:schemeClr val="tx2"/>
                </a:solidFill>
              </a:rPr>
              <a:t>  * A: flexes/rotates vertebral column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1785938"/>
            <a:ext cx="7772400" cy="5072062"/>
            <a:chOff x="576" y="1125"/>
            <a:chExt cx="4896" cy="3195"/>
          </a:xfrm>
        </p:grpSpPr>
        <p:pic>
          <p:nvPicPr>
            <p:cNvPr id="2467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" t="2467" r="1392" b="6500"/>
            <a:stretch>
              <a:fillRect/>
            </a:stretch>
          </p:blipFill>
          <p:spPr bwMode="auto">
            <a:xfrm>
              <a:off x="576" y="1125"/>
              <a:ext cx="4896" cy="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790" name="Rectangle 6"/>
            <p:cNvSpPr>
              <a:spLocks noChangeArrowheads="1"/>
            </p:cNvSpPr>
            <p:nvPr/>
          </p:nvSpPr>
          <p:spPr bwMode="auto">
            <a:xfrm>
              <a:off x="576" y="3696"/>
              <a:ext cx="768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91" name="Rectangle 7"/>
            <p:cNvSpPr>
              <a:spLocks noChangeArrowheads="1"/>
            </p:cNvSpPr>
            <p:nvPr/>
          </p:nvSpPr>
          <p:spPr bwMode="auto">
            <a:xfrm>
              <a:off x="4416" y="3648"/>
              <a:ext cx="1056" cy="4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93224" name="Oval 8"/>
          <p:cNvSpPr>
            <a:spLocks noChangeArrowheads="1"/>
          </p:cNvSpPr>
          <p:nvPr/>
        </p:nvSpPr>
        <p:spPr bwMode="auto">
          <a:xfrm>
            <a:off x="6781800" y="3886200"/>
            <a:ext cx="1905000" cy="5334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547575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9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93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93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01800"/>
            <a:ext cx="4191000" cy="477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rgbClr val="FF3300"/>
                </a:solidFill>
              </a:rPr>
              <a:t>Origin: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Pubic symphysis and crest of pubis</a:t>
            </a:r>
            <a:r>
              <a:rPr lang="en-US" altLang="en-US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rgbClr val="CC00CC"/>
                </a:solidFill>
              </a:rPr>
              <a:t>Insertion: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Xiphoid process and cartilages of ribs 5 to 7</a:t>
            </a:r>
            <a:r>
              <a:rPr lang="en-US" altLang="en-US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tx2"/>
                </a:solidFill>
              </a:rPr>
              <a:t>Action: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Tenses abdominal wall and flexes vertebral column</a:t>
            </a:r>
            <a:r>
              <a:rPr lang="en-US" altLang="en-US" smtClean="0"/>
              <a:t> 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Rectus Abdominus </a:t>
            </a:r>
          </a:p>
        </p:txBody>
      </p:sp>
      <p:pic>
        <p:nvPicPr>
          <p:cNvPr id="247812" name="Picture 4" descr="1113bAppMusclTrunkAnt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8" t="38383" r="33333" b="29294"/>
          <a:stretch>
            <a:fillRect/>
          </a:stretch>
        </p:blipFill>
        <p:spPr bwMode="auto">
          <a:xfrm>
            <a:off x="4310063" y="1524000"/>
            <a:ext cx="48339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3" name="Line 5"/>
          <p:cNvSpPr>
            <a:spLocks noChangeShapeType="1"/>
          </p:cNvSpPr>
          <p:nvPr/>
        </p:nvSpPr>
        <p:spPr bwMode="auto">
          <a:xfrm>
            <a:off x="6096000" y="2438400"/>
            <a:ext cx="1143000" cy="1752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305800" cy="83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600" b="1" dirty="0" smtClean="0">
                <a:solidFill>
                  <a:schemeClr val="tx2"/>
                </a:solidFill>
              </a:rPr>
              <a:t>F. Muscles of the Shoulder</a:t>
            </a:r>
          </a:p>
        </p:txBody>
      </p:sp>
      <p:grpSp>
        <p:nvGrpSpPr>
          <p:cNvPr id="248835" name="Group 10"/>
          <p:cNvGrpSpPr>
            <a:grpSpLocks/>
          </p:cNvGrpSpPr>
          <p:nvPr/>
        </p:nvGrpSpPr>
        <p:grpSpPr bwMode="auto">
          <a:xfrm>
            <a:off x="220663" y="1219200"/>
            <a:ext cx="8923337" cy="5410200"/>
            <a:chOff x="0" y="672"/>
            <a:chExt cx="5621" cy="3408"/>
          </a:xfrm>
        </p:grpSpPr>
        <p:pic>
          <p:nvPicPr>
            <p:cNvPr id="24883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" r="51500" b="5022"/>
            <a:stretch>
              <a:fillRect/>
            </a:stretch>
          </p:blipFill>
          <p:spPr bwMode="auto">
            <a:xfrm>
              <a:off x="0" y="672"/>
              <a:ext cx="2765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884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9" t="1256" b="4602"/>
            <a:stretch>
              <a:fillRect/>
            </a:stretch>
          </p:blipFill>
          <p:spPr bwMode="auto">
            <a:xfrm>
              <a:off x="2688" y="672"/>
              <a:ext cx="2933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8836" name="Oval 24"/>
          <p:cNvSpPr>
            <a:spLocks noChangeArrowheads="1"/>
          </p:cNvSpPr>
          <p:nvPr/>
        </p:nvSpPr>
        <p:spPr bwMode="auto">
          <a:xfrm>
            <a:off x="228600" y="2286000"/>
            <a:ext cx="838200" cy="3048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8837" name="Oval 25"/>
          <p:cNvSpPr>
            <a:spLocks noChangeArrowheads="1"/>
          </p:cNvSpPr>
          <p:nvPr/>
        </p:nvSpPr>
        <p:spPr bwMode="auto">
          <a:xfrm>
            <a:off x="0" y="2971800"/>
            <a:ext cx="13716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8838" name="Oval 26"/>
          <p:cNvSpPr>
            <a:spLocks noChangeArrowheads="1"/>
          </p:cNvSpPr>
          <p:nvPr/>
        </p:nvSpPr>
        <p:spPr bwMode="auto">
          <a:xfrm>
            <a:off x="7467600" y="4495800"/>
            <a:ext cx="1676400" cy="4572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2968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286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1. Muscles that Move the Scapula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chemeClr val="tx2"/>
                </a:solidFill>
              </a:rPr>
              <a:t>   </a:t>
            </a:r>
            <a:r>
              <a:rPr lang="en-US" sz="3600" b="1" i="1" dirty="0" smtClean="0">
                <a:solidFill>
                  <a:schemeClr val="tx2"/>
                </a:solidFill>
              </a:rPr>
              <a:t>a.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serratus</a:t>
            </a:r>
            <a:r>
              <a:rPr lang="en-US" sz="3600" b="1" i="1" dirty="0" smtClean="0">
                <a:solidFill>
                  <a:srgbClr val="FFFF00"/>
                </a:solidFill>
              </a:rPr>
              <a:t> anterior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   * L: upper lateral chest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   * A: depresses scapula/pulls forward</a:t>
            </a:r>
          </a:p>
        </p:txBody>
      </p:sp>
      <p:pic>
        <p:nvPicPr>
          <p:cNvPr id="395270" name="Picture 6" descr="Serratus_a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6813"/>
            <a:ext cx="4191000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272" name="Picture 8" descr="serratus_anterio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61487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2. Muscles That Move the </a:t>
            </a:r>
            <a:r>
              <a:rPr lang="en-US" sz="4000" b="1" dirty="0" err="1" smtClean="0">
                <a:solidFill>
                  <a:schemeClr val="tx2"/>
                </a:solidFill>
              </a:rPr>
              <a:t>Humerus</a:t>
            </a:r>
            <a:endParaRPr lang="en-US" sz="40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2"/>
                </a:solidFill>
              </a:rPr>
              <a:t>    a. </a:t>
            </a:r>
            <a:r>
              <a:rPr lang="en-US" sz="3600" b="1" i="1" dirty="0" smtClean="0">
                <a:solidFill>
                  <a:srgbClr val="FFFF00"/>
                </a:solidFill>
              </a:rPr>
              <a:t>deltoid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     * L: lateral shoulder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     * A: abducts </a:t>
            </a:r>
            <a:r>
              <a:rPr lang="en-US" sz="2800" b="1" dirty="0" err="1" smtClean="0">
                <a:solidFill>
                  <a:schemeClr val="tx2"/>
                </a:solidFill>
              </a:rPr>
              <a:t>humerus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2590800"/>
            <a:ext cx="8429625" cy="4010025"/>
            <a:chOff x="192" y="1536"/>
            <a:chExt cx="5310" cy="2526"/>
          </a:xfrm>
        </p:grpSpPr>
        <p:pic>
          <p:nvPicPr>
            <p:cNvPr id="250884" name="Picture 5" descr="Image Previ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36"/>
              <a:ext cx="3408" cy="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0885" name="Picture 7" descr="delto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536"/>
              <a:ext cx="1614" cy="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886" name="Rectangle 9"/>
            <p:cNvSpPr>
              <a:spLocks noChangeArrowheads="1"/>
            </p:cNvSpPr>
            <p:nvPr/>
          </p:nvSpPr>
          <p:spPr bwMode="auto">
            <a:xfrm>
              <a:off x="2352" y="1584"/>
              <a:ext cx="1248" cy="19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0887" name="Text Box 11"/>
            <p:cNvSpPr txBox="1">
              <a:spLocks noChangeArrowheads="1"/>
            </p:cNvSpPr>
            <p:nvPr/>
          </p:nvSpPr>
          <p:spPr bwMode="auto">
            <a:xfrm>
              <a:off x="336" y="1824"/>
              <a:ext cx="720" cy="2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</a:rPr>
                <a:t>Deltoid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66856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915400" cy="2362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  1. Muscles of the Thoracic Wall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      a. </a:t>
            </a:r>
            <a:r>
              <a:rPr lang="en-US" b="1" i="1" dirty="0" smtClean="0">
                <a:solidFill>
                  <a:srgbClr val="FFFF00"/>
                </a:solidFill>
              </a:rPr>
              <a:t>intercostals (external/internal)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    * L: between ribs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    * A: elevate/depress rib cage (breathing)</a:t>
            </a:r>
          </a:p>
        </p:txBody>
      </p:sp>
      <p:pic>
        <p:nvPicPr>
          <p:cNvPr id="373765" name="Picture 5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533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0" y="2743200"/>
            <a:ext cx="2438400" cy="2246313"/>
            <a:chOff x="3360" y="2016"/>
            <a:chExt cx="1536" cy="1415"/>
          </a:xfrm>
        </p:grpSpPr>
        <p:pic>
          <p:nvPicPr>
            <p:cNvPr id="23348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7" t="999" r="42722" b="59001"/>
            <a:stretch>
              <a:fillRect/>
            </a:stretch>
          </p:blipFill>
          <p:spPr bwMode="auto">
            <a:xfrm>
              <a:off x="3360" y="2016"/>
              <a:ext cx="1536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483" name="Rectangle 13"/>
            <p:cNvSpPr>
              <a:spLocks noChangeArrowheads="1"/>
            </p:cNvSpPr>
            <p:nvPr/>
          </p:nvSpPr>
          <p:spPr bwMode="auto">
            <a:xfrm>
              <a:off x="3360" y="3264"/>
              <a:ext cx="192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934200" y="4343400"/>
            <a:ext cx="2209800" cy="2057400"/>
            <a:chOff x="4368" y="3024"/>
            <a:chExt cx="1392" cy="1296"/>
          </a:xfrm>
        </p:grpSpPr>
        <p:grpSp>
          <p:nvGrpSpPr>
            <p:cNvPr id="233478" name="Group 12"/>
            <p:cNvGrpSpPr>
              <a:grpSpLocks/>
            </p:cNvGrpSpPr>
            <p:nvPr/>
          </p:nvGrpSpPr>
          <p:grpSpPr bwMode="auto">
            <a:xfrm>
              <a:off x="4368" y="3024"/>
              <a:ext cx="1392" cy="1296"/>
              <a:chOff x="3219" y="1056"/>
              <a:chExt cx="2323" cy="2360"/>
            </a:xfrm>
          </p:grpSpPr>
          <p:pic>
            <p:nvPicPr>
              <p:cNvPr id="233480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92" t="999" r="17888" b="59001"/>
              <a:stretch>
                <a:fillRect/>
              </a:stretch>
            </p:blipFill>
            <p:spPr bwMode="auto">
              <a:xfrm>
                <a:off x="3219" y="1056"/>
                <a:ext cx="2323" cy="2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3481" name="Rectangle 11"/>
              <p:cNvSpPr>
                <a:spLocks noChangeArrowheads="1"/>
              </p:cNvSpPr>
              <p:nvPr/>
            </p:nvSpPr>
            <p:spPr bwMode="auto">
              <a:xfrm>
                <a:off x="3219" y="1967"/>
                <a:ext cx="823" cy="5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479" name="Rectangle 15"/>
            <p:cNvSpPr>
              <a:spLocks noChangeArrowheads="1"/>
            </p:cNvSpPr>
            <p:nvPr/>
          </p:nvSpPr>
          <p:spPr bwMode="auto">
            <a:xfrm>
              <a:off x="4368" y="3024"/>
              <a:ext cx="52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51925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2296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b.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pectoralis</a:t>
            </a:r>
            <a:r>
              <a:rPr lang="en-US" sz="3600" b="1" i="1" dirty="0" smtClean="0">
                <a:solidFill>
                  <a:srgbClr val="FFFF00"/>
                </a:solidFill>
              </a:rPr>
              <a:t> major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upper chest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flexes/adducts </a:t>
            </a:r>
            <a:r>
              <a:rPr lang="en-US" sz="2800" b="1" dirty="0" err="1" smtClean="0">
                <a:solidFill>
                  <a:schemeClr val="tx2"/>
                </a:solidFill>
              </a:rPr>
              <a:t>humerus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pic>
        <p:nvPicPr>
          <p:cNvPr id="397317" name="Picture 5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4513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7319" name="Picture 7" descr="chestfly_PECT_MAJ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3115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3166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229600" cy="182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3600" b="1" dirty="0" smtClean="0">
                <a:solidFill>
                  <a:schemeClr val="tx2"/>
                </a:solidFill>
              </a:rPr>
              <a:t>c. </a:t>
            </a:r>
            <a:r>
              <a:rPr lang="fr-FR" sz="3600" b="1" i="1" dirty="0" err="1" smtClean="0">
                <a:solidFill>
                  <a:srgbClr val="FFFF00"/>
                </a:solidFill>
              </a:rPr>
              <a:t>latissimus</a:t>
            </a:r>
            <a:r>
              <a:rPr lang="fr-FR" sz="3600" b="1" i="1" dirty="0" smtClean="0">
                <a:solidFill>
                  <a:srgbClr val="FFFF00"/>
                </a:solidFill>
              </a:rPr>
              <a:t> </a:t>
            </a:r>
            <a:r>
              <a:rPr lang="fr-FR" sz="3600" b="1" i="1" dirty="0" err="1" smtClean="0">
                <a:solidFill>
                  <a:srgbClr val="FFFF00"/>
                </a:solidFill>
              </a:rPr>
              <a:t>dorsi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lateral back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extends/adducts </a:t>
            </a:r>
            <a:r>
              <a:rPr lang="en-US" sz="2800" b="1" dirty="0" err="1" smtClean="0">
                <a:solidFill>
                  <a:schemeClr val="tx2"/>
                </a:solidFill>
              </a:rPr>
              <a:t>humerus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pic>
        <p:nvPicPr>
          <p:cNvPr id="398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9" t="1256" b="4602"/>
          <a:stretch>
            <a:fillRect/>
          </a:stretch>
        </p:blipFill>
        <p:spPr bwMode="auto">
          <a:xfrm>
            <a:off x="762000" y="1828800"/>
            <a:ext cx="42687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8342" name="Picture 6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14513"/>
            <a:ext cx="2773363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44" name="Oval 8"/>
          <p:cNvSpPr>
            <a:spLocks noChangeArrowheads="1"/>
          </p:cNvSpPr>
          <p:nvPr/>
        </p:nvSpPr>
        <p:spPr bwMode="auto">
          <a:xfrm>
            <a:off x="3429000" y="4800600"/>
            <a:ext cx="1828800" cy="4572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4513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9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229600" cy="182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d. </a:t>
            </a:r>
            <a:r>
              <a:rPr lang="en-US" sz="3600" b="1" i="1" dirty="0" smtClean="0">
                <a:solidFill>
                  <a:srgbClr val="FFFF00"/>
                </a:solidFill>
              </a:rPr>
              <a:t>rotator cuff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posterior shoulder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stabilizes shoulder, rotates </a:t>
            </a:r>
            <a:r>
              <a:rPr lang="en-US" sz="2800" b="1" dirty="0" err="1" smtClean="0">
                <a:solidFill>
                  <a:schemeClr val="tx2"/>
                </a:solidFill>
              </a:rPr>
              <a:t>humerus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</p:txBody>
      </p:sp>
      <p:pic>
        <p:nvPicPr>
          <p:cNvPr id="399365" name="Picture 5" descr="shoulder_rotator_cuff_anat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32000"/>
            <a:ext cx="57912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76957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90000"/>
                </a:solidFill>
              </a:rPr>
              <a:t>Shoulder Stability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b="1" i="1" smtClean="0">
                <a:solidFill>
                  <a:srgbClr val="000000"/>
                </a:solidFill>
              </a:rPr>
              <a:t>Rotator cuff</a:t>
            </a:r>
            <a:r>
              <a:rPr lang="en-US" altLang="en-US" smtClean="0">
                <a:solidFill>
                  <a:srgbClr val="000000"/>
                </a:solidFill>
              </a:rPr>
              <a:t> (four tendons) that encircles the shoulder joint and blends with the articular capsule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Rotator cuff muscles – supraspinatus, infraspinatus, teres minor, and subscapularis </a:t>
            </a:r>
          </a:p>
          <a:p>
            <a:pPr lvl="1"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9985"/>
      </p:ext>
    </p:extLst>
  </p:cSld>
  <p:clrMapOvr>
    <a:masterClrMapping/>
  </p:clrMapOvr>
  <p:transition spd="med" advTm="20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Subscapul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443163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5105400" y="4114800"/>
            <a:ext cx="3886200" cy="1600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152400" y="1295400"/>
            <a:ext cx="4267200" cy="2286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096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Rotator Cuff Muscles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419600" cy="2286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Extending from posterior scapula to humerus </a:t>
            </a:r>
          </a:p>
          <a:p>
            <a:pPr lvl="1" eaLnBrk="1" hangingPunct="1"/>
            <a:r>
              <a:rPr lang="en-US" altLang="en-US" smtClean="0"/>
              <a:t>supraspinatus</a:t>
            </a:r>
          </a:p>
          <a:p>
            <a:pPr lvl="1" eaLnBrk="1" hangingPunct="1"/>
            <a:r>
              <a:rPr lang="en-US" altLang="en-US" smtClean="0"/>
              <a:t>infraspinatus </a:t>
            </a:r>
          </a:p>
          <a:p>
            <a:pPr lvl="1" eaLnBrk="1" hangingPunct="1"/>
            <a:r>
              <a:rPr lang="en-US" altLang="en-US" smtClean="0"/>
              <a:t>teres Minor</a:t>
            </a:r>
          </a:p>
        </p:txBody>
      </p:sp>
      <p:sp>
        <p:nvSpPr>
          <p:cNvPr id="25600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4114800"/>
            <a:ext cx="4038600" cy="1905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Extending from anterior scapula to humerus </a:t>
            </a:r>
          </a:p>
          <a:p>
            <a:pPr lvl="1" eaLnBrk="1" hangingPunct="1"/>
            <a:r>
              <a:rPr lang="en-US" altLang="en-US" smtClean="0"/>
              <a:t>subscapularis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409608" name="Line 8"/>
          <p:cNvSpPr>
            <a:spLocks noChangeShapeType="1"/>
          </p:cNvSpPr>
          <p:nvPr/>
        </p:nvSpPr>
        <p:spPr bwMode="auto">
          <a:xfrm flipV="1">
            <a:off x="6629400" y="1981200"/>
            <a:ext cx="13716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3657600" y="5867400"/>
            <a:ext cx="5257800" cy="838200"/>
          </a:xfrm>
          <a:prstGeom prst="rect">
            <a:avLst/>
          </a:prstGeom>
          <a:solidFill>
            <a:srgbClr val="DDDDDD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10" name="Text Box 10"/>
          <p:cNvSpPr txBox="1">
            <a:spLocks noChangeArrowheads="1"/>
          </p:cNvSpPr>
          <p:nvPr/>
        </p:nvSpPr>
        <p:spPr bwMode="auto">
          <a:xfrm>
            <a:off x="3832225" y="6019800"/>
            <a:ext cx="5083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All 4 help reinforce joint capsule.</a:t>
            </a: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56011" name="Picture 11" descr="Latissi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0"/>
          <a:stretch>
            <a:fillRect/>
          </a:stretch>
        </p:blipFill>
        <p:spPr bwMode="auto">
          <a:xfrm>
            <a:off x="304800" y="4114800"/>
            <a:ext cx="23352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2" name="Text Box 12"/>
          <p:cNvSpPr txBox="1">
            <a:spLocks noChangeArrowheads="1"/>
          </p:cNvSpPr>
          <p:nvPr/>
        </p:nvSpPr>
        <p:spPr bwMode="auto">
          <a:xfrm>
            <a:off x="1371600" y="3505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Supraspinatus</a:t>
            </a:r>
            <a:endParaRPr lang="en-US" altLang="en-US" sz="2400" b="1">
              <a:latin typeface="Times New Roman" pitchFamily="18" charset="0"/>
            </a:endParaRPr>
          </a:p>
        </p:txBody>
      </p:sp>
      <p:sp>
        <p:nvSpPr>
          <p:cNvPr id="256013" name="Text Box 13"/>
          <p:cNvSpPr txBox="1">
            <a:spLocks noChangeArrowheads="1"/>
          </p:cNvSpPr>
          <p:nvPr/>
        </p:nvSpPr>
        <p:spPr bwMode="auto">
          <a:xfrm>
            <a:off x="2286000" y="40386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Infraspinatus</a:t>
            </a:r>
            <a:endParaRPr lang="en-US" altLang="en-US" sz="2400" b="1">
              <a:latin typeface="Times New Roman" pitchFamily="18" charset="0"/>
            </a:endParaRPr>
          </a:p>
        </p:txBody>
      </p:sp>
      <p:sp>
        <p:nvSpPr>
          <p:cNvPr id="256014" name="Text Box 14"/>
          <p:cNvSpPr txBox="1">
            <a:spLocks noChangeArrowheads="1"/>
          </p:cNvSpPr>
          <p:nvPr/>
        </p:nvSpPr>
        <p:spPr bwMode="auto">
          <a:xfrm>
            <a:off x="2286000" y="47244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Teres minor</a:t>
            </a:r>
            <a:endParaRPr lang="en-US" altLang="en-US" sz="2400" b="1">
              <a:latin typeface="Times New Roman" pitchFamily="18" charset="0"/>
            </a:endParaRPr>
          </a:p>
        </p:txBody>
      </p:sp>
      <p:sp>
        <p:nvSpPr>
          <p:cNvPr id="409615" name="Line 15"/>
          <p:cNvSpPr>
            <a:spLocks noChangeShapeType="1"/>
          </p:cNvSpPr>
          <p:nvPr/>
        </p:nvSpPr>
        <p:spPr bwMode="auto">
          <a:xfrm flipH="1">
            <a:off x="1219200" y="40386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16" name="Line 16"/>
          <p:cNvSpPr>
            <a:spLocks noChangeShapeType="1"/>
          </p:cNvSpPr>
          <p:nvPr/>
        </p:nvSpPr>
        <p:spPr bwMode="auto">
          <a:xfrm flipH="1">
            <a:off x="1371600" y="4419600"/>
            <a:ext cx="1143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17" name="Line 17"/>
          <p:cNvSpPr>
            <a:spLocks noChangeShapeType="1"/>
          </p:cNvSpPr>
          <p:nvPr/>
        </p:nvSpPr>
        <p:spPr bwMode="auto">
          <a:xfrm flipH="1">
            <a:off x="1752600" y="5029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18" name="Text Box 18"/>
          <p:cNvSpPr txBox="1">
            <a:spLocks noChangeArrowheads="1"/>
          </p:cNvSpPr>
          <p:nvPr/>
        </p:nvSpPr>
        <p:spPr bwMode="auto">
          <a:xfrm>
            <a:off x="4495800" y="32766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Subscapularis</a:t>
            </a: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2750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01800"/>
            <a:ext cx="4191000" cy="4775200"/>
          </a:xfrm>
        </p:spPr>
        <p:txBody>
          <a:bodyPr/>
          <a:lstStyle/>
          <a:p>
            <a:r>
              <a:rPr lang="en-US" altLang="en-US" smtClean="0">
                <a:solidFill>
                  <a:srgbClr val="FF3300"/>
                </a:solidFill>
              </a:rPr>
              <a:t>Origin: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Inferior border of rib above</a:t>
            </a:r>
            <a:r>
              <a:rPr lang="en-US" altLang="en-US" smtClean="0"/>
              <a:t> </a:t>
            </a:r>
          </a:p>
          <a:p>
            <a:r>
              <a:rPr lang="en-US" altLang="en-US" smtClean="0">
                <a:solidFill>
                  <a:srgbClr val="CC00CC"/>
                </a:solidFill>
              </a:rPr>
              <a:t>Insertion: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Superior border of rib below</a:t>
            </a:r>
            <a:endParaRPr lang="en-US" altLang="en-US" smtClean="0"/>
          </a:p>
          <a:p>
            <a:r>
              <a:rPr lang="en-US" altLang="en-US" smtClean="0">
                <a:solidFill>
                  <a:schemeClr val="tx2"/>
                </a:solidFill>
              </a:rPr>
              <a:t>Action: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Elevates rib cage during inspiration</a:t>
            </a:r>
            <a:r>
              <a:rPr lang="en-US" altLang="en-US" smtClean="0"/>
              <a:t> </a:t>
            </a:r>
          </a:p>
        </p:txBody>
      </p:sp>
      <p:pic>
        <p:nvPicPr>
          <p:cNvPr id="234499" name="Picture 3" descr="1114bMusclPectGirdleAnt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1" t="18628" r="41742" b="14706"/>
          <a:stretch>
            <a:fillRect/>
          </a:stretch>
        </p:blipFill>
        <p:spPr bwMode="auto">
          <a:xfrm>
            <a:off x="5105400" y="1162050"/>
            <a:ext cx="40386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External Intercostal </a:t>
            </a:r>
          </a:p>
        </p:txBody>
      </p:sp>
      <p:sp>
        <p:nvSpPr>
          <p:cNvPr id="234501" name="Line 5"/>
          <p:cNvSpPr>
            <a:spLocks noChangeShapeType="1"/>
          </p:cNvSpPr>
          <p:nvPr/>
        </p:nvSpPr>
        <p:spPr bwMode="auto">
          <a:xfrm>
            <a:off x="5638800" y="4724400"/>
            <a:ext cx="1066800" cy="9144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01800"/>
            <a:ext cx="4191000" cy="4775200"/>
          </a:xfrm>
        </p:spPr>
        <p:txBody>
          <a:bodyPr/>
          <a:lstStyle/>
          <a:p>
            <a:r>
              <a:rPr lang="en-US" altLang="en-US" smtClean="0">
                <a:solidFill>
                  <a:srgbClr val="FF3300"/>
                </a:solidFill>
              </a:rPr>
              <a:t>Origin: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Superior border of rib below</a:t>
            </a:r>
            <a:r>
              <a:rPr lang="en-US" altLang="en-US" smtClean="0"/>
              <a:t> </a:t>
            </a:r>
          </a:p>
          <a:p>
            <a:r>
              <a:rPr lang="en-US" altLang="en-US" smtClean="0">
                <a:solidFill>
                  <a:srgbClr val="CC00CC"/>
                </a:solidFill>
              </a:rPr>
              <a:t>Insertion: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Inferior border of rib above</a:t>
            </a:r>
            <a:r>
              <a:rPr lang="en-US" altLang="en-US" smtClean="0"/>
              <a:t> </a:t>
            </a:r>
          </a:p>
          <a:p>
            <a:r>
              <a:rPr lang="en-US" altLang="en-US" smtClean="0">
                <a:solidFill>
                  <a:schemeClr val="tx2"/>
                </a:solidFill>
              </a:rPr>
              <a:t>Action: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Depresses rib cage during expiration</a:t>
            </a:r>
            <a:r>
              <a:rPr lang="en-US" altLang="en-US" smtClean="0"/>
              <a:t> </a:t>
            </a:r>
          </a:p>
        </p:txBody>
      </p:sp>
      <p:pic>
        <p:nvPicPr>
          <p:cNvPr id="235523" name="Picture 3" descr="1114bMusclPectGirdleAnt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1" t="18628" r="41742" b="14706"/>
          <a:stretch>
            <a:fillRect/>
          </a:stretch>
        </p:blipFill>
        <p:spPr bwMode="auto">
          <a:xfrm>
            <a:off x="5105400" y="1162050"/>
            <a:ext cx="40386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Internal Intercostal </a:t>
            </a:r>
          </a:p>
        </p:txBody>
      </p:sp>
      <p:sp>
        <p:nvSpPr>
          <p:cNvPr id="235525" name="Line 5"/>
          <p:cNvSpPr>
            <a:spLocks noChangeShapeType="1"/>
          </p:cNvSpPr>
          <p:nvPr/>
        </p:nvSpPr>
        <p:spPr bwMode="auto">
          <a:xfrm flipH="1" flipV="1">
            <a:off x="7315200" y="5715000"/>
            <a:ext cx="838200" cy="9144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9916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chemeClr val="tx2"/>
                </a:solidFill>
              </a:rPr>
              <a:t>b. </a:t>
            </a:r>
            <a:r>
              <a:rPr lang="fr-FR" b="1" i="1" dirty="0" err="1" smtClean="0">
                <a:solidFill>
                  <a:srgbClr val="FFFF00"/>
                </a:solidFill>
              </a:rPr>
              <a:t>diaphragm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chemeClr val="tx2"/>
                </a:solidFill>
              </a:rPr>
              <a:t>   * L: separates thoracic/abdominal cavities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chemeClr val="tx2"/>
                </a:solidFill>
              </a:rPr>
              <a:t>   * A: breathing in</a:t>
            </a:r>
            <a:r>
              <a:rPr lang="en-US" sz="30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88101" name="Picture 5" descr="190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60007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363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Muscles of Respiration: The Diaphragm</a:t>
            </a:r>
          </a:p>
        </p:txBody>
      </p:sp>
      <p:pic>
        <p:nvPicPr>
          <p:cNvPr id="2375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t="1820" r="951" b="5949"/>
          <a:stretch>
            <a:fillRect/>
          </a:stretch>
        </p:blipFill>
        <p:spPr bwMode="auto">
          <a:xfrm>
            <a:off x="377825" y="835025"/>
            <a:ext cx="83883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2" name="Rectangle 5"/>
          <p:cNvSpPr>
            <a:spLocks noChangeArrowheads="1"/>
          </p:cNvSpPr>
          <p:nvPr/>
        </p:nvSpPr>
        <p:spPr bwMode="auto">
          <a:xfrm>
            <a:off x="1066800" y="6096000"/>
            <a:ext cx="633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45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Diaphragm – most important muscle in inspiration</a:t>
            </a:r>
          </a:p>
        </p:txBody>
      </p:sp>
    </p:spTree>
    <p:extLst>
      <p:ext uri="{BB962C8B-B14F-4D97-AF65-F5344CB8AC3E}">
        <p14:creationId xmlns:p14="http://schemas.microsoft.com/office/powerpoint/2010/main" val="13223648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763000" cy="762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2. Muscles of the Abdominal Wall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600" b="1" dirty="0" smtClean="0">
              <a:solidFill>
                <a:schemeClr val="tx2"/>
              </a:solidFill>
            </a:endParaRPr>
          </a:p>
        </p:txBody>
      </p:sp>
      <p:grpSp>
        <p:nvGrpSpPr>
          <p:cNvPr id="238595" name="Group 13"/>
          <p:cNvGrpSpPr>
            <a:grpSpLocks/>
          </p:cNvGrpSpPr>
          <p:nvPr/>
        </p:nvGrpSpPr>
        <p:grpSpPr bwMode="auto">
          <a:xfrm>
            <a:off x="685800" y="990600"/>
            <a:ext cx="8077200" cy="5867400"/>
            <a:chOff x="624" y="1657"/>
            <a:chExt cx="4224" cy="2663"/>
          </a:xfrm>
        </p:grpSpPr>
        <p:pic>
          <p:nvPicPr>
            <p:cNvPr id="2385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" t="2467" r="1392" b="6500"/>
            <a:stretch>
              <a:fillRect/>
            </a:stretch>
          </p:blipFill>
          <p:spPr bwMode="auto">
            <a:xfrm>
              <a:off x="624" y="1657"/>
              <a:ext cx="4224" cy="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597" name="Rectangle 8"/>
            <p:cNvSpPr>
              <a:spLocks noChangeArrowheads="1"/>
            </p:cNvSpPr>
            <p:nvPr/>
          </p:nvSpPr>
          <p:spPr bwMode="auto">
            <a:xfrm>
              <a:off x="624" y="3786"/>
              <a:ext cx="646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598" name="Rectangle 10"/>
            <p:cNvSpPr>
              <a:spLocks noChangeArrowheads="1"/>
            </p:cNvSpPr>
            <p:nvPr/>
          </p:nvSpPr>
          <p:spPr bwMode="auto">
            <a:xfrm>
              <a:off x="3904" y="3738"/>
              <a:ext cx="944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684756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763000" cy="2057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  a. </a:t>
            </a:r>
            <a:r>
              <a:rPr lang="en-US" b="1" i="1" dirty="0" smtClean="0">
                <a:solidFill>
                  <a:srgbClr val="FFFF00"/>
                </a:solidFill>
              </a:rPr>
              <a:t>external and internal </a:t>
            </a:r>
            <a:r>
              <a:rPr lang="en-US" b="1" i="1" dirty="0" err="1" smtClean="0">
                <a:solidFill>
                  <a:srgbClr val="FFFF00"/>
                </a:solidFill>
              </a:rPr>
              <a:t>obliques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    </a:t>
            </a:r>
            <a:r>
              <a:rPr lang="en-US" sz="2600" b="1" dirty="0" smtClean="0">
                <a:solidFill>
                  <a:schemeClr val="tx2"/>
                </a:solidFill>
              </a:rPr>
              <a:t>* L: lateral abdominal wall (slanted)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     * A: lateral rotation of trunk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90600" y="1905000"/>
            <a:ext cx="7620000" cy="4953000"/>
            <a:chOff x="624" y="1657"/>
            <a:chExt cx="4224" cy="2663"/>
          </a:xfrm>
        </p:grpSpPr>
        <p:pic>
          <p:nvPicPr>
            <p:cNvPr id="23962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" t="2467" r="1392" b="6500"/>
            <a:stretch>
              <a:fillRect/>
            </a:stretch>
          </p:blipFill>
          <p:spPr bwMode="auto">
            <a:xfrm>
              <a:off x="624" y="1657"/>
              <a:ext cx="4224" cy="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623" name="Rectangle 8"/>
            <p:cNvSpPr>
              <a:spLocks noChangeArrowheads="1"/>
            </p:cNvSpPr>
            <p:nvPr/>
          </p:nvSpPr>
          <p:spPr bwMode="auto">
            <a:xfrm>
              <a:off x="624" y="3786"/>
              <a:ext cx="646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9624" name="Rectangle 10"/>
            <p:cNvSpPr>
              <a:spLocks noChangeArrowheads="1"/>
            </p:cNvSpPr>
            <p:nvPr/>
          </p:nvSpPr>
          <p:spPr bwMode="auto">
            <a:xfrm>
              <a:off x="3904" y="3738"/>
              <a:ext cx="944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89134" name="Oval 14"/>
          <p:cNvSpPr>
            <a:spLocks noChangeArrowheads="1"/>
          </p:cNvSpPr>
          <p:nvPr/>
        </p:nvSpPr>
        <p:spPr bwMode="auto">
          <a:xfrm>
            <a:off x="990600" y="4343400"/>
            <a:ext cx="1447800" cy="5334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135" name="Oval 15"/>
          <p:cNvSpPr>
            <a:spLocks noChangeArrowheads="1"/>
          </p:cNvSpPr>
          <p:nvPr/>
        </p:nvSpPr>
        <p:spPr bwMode="auto">
          <a:xfrm>
            <a:off x="990600" y="4876800"/>
            <a:ext cx="15240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51994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4" grpId="0" animBg="1"/>
      <p:bldP spid="389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42" name="Group 5"/>
          <p:cNvGrpSpPr>
            <a:grpSpLocks/>
          </p:cNvGrpSpPr>
          <p:nvPr/>
        </p:nvGrpSpPr>
        <p:grpSpPr bwMode="auto">
          <a:xfrm>
            <a:off x="152400" y="-3175"/>
            <a:ext cx="8763000" cy="6861175"/>
            <a:chOff x="152400" y="-3594"/>
            <a:chExt cx="8763000" cy="6861594"/>
          </a:xfrm>
        </p:grpSpPr>
        <p:pic>
          <p:nvPicPr>
            <p:cNvPr id="240643" name="Picture 6" descr="11_14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-3594"/>
              <a:ext cx="8763000" cy="686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447800" y="-419"/>
              <a:ext cx="6324600" cy="152409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0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501</Words>
  <Application>Microsoft Office PowerPoint</Application>
  <PresentationFormat>On-screen Show (4:3)</PresentationFormat>
  <Paragraphs>94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E. Muscles of the Trunk</vt:lpstr>
      <vt:lpstr>PowerPoint Presentation</vt:lpstr>
      <vt:lpstr>External Intercostal </vt:lpstr>
      <vt:lpstr>Internal Intercostal </vt:lpstr>
      <vt:lpstr>PowerPoint Presentation</vt:lpstr>
      <vt:lpstr>Muscles of Respiration: The Diaphragm</vt:lpstr>
      <vt:lpstr>PowerPoint Presentation</vt:lpstr>
      <vt:lpstr>PowerPoint Presentation</vt:lpstr>
      <vt:lpstr>PowerPoint Presentation</vt:lpstr>
      <vt:lpstr>External Abdominal Oblique </vt:lpstr>
      <vt:lpstr>Internal Abdominal Oblique </vt:lpstr>
      <vt:lpstr>PowerPoint Presentation</vt:lpstr>
      <vt:lpstr>Transverse Abdominis </vt:lpstr>
      <vt:lpstr>PowerPoint Presentation</vt:lpstr>
      <vt:lpstr>PowerPoint Presentation</vt:lpstr>
      <vt:lpstr>Rectus Abdominus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Shoulder Stability</vt:lpstr>
      <vt:lpstr>Rotator Cuff Muscles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 Muscles of the Trunk</dc:title>
  <dc:creator>LORI KALE</dc:creator>
  <cp:lastModifiedBy>LORI KALE</cp:lastModifiedBy>
  <cp:revision>1</cp:revision>
  <dcterms:created xsi:type="dcterms:W3CDTF">2015-01-06T19:29:23Z</dcterms:created>
  <dcterms:modified xsi:type="dcterms:W3CDTF">2015-01-06T19:30:51Z</dcterms:modified>
</cp:coreProperties>
</file>