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27BE7-365A-449D-AD45-D6CDB03C7305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330D7-9130-4D81-97EF-3D658B83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1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99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9AFC269-03A5-4ABE-89D6-EFD4DC957AE0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8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08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862309-BB51-4C79-8B79-A2F2DE92D31F}" type="slidenum">
              <a:rPr lang="en-US" altLang="en-US" smtClean="0">
                <a:latin typeface="Arial" charset="0"/>
              </a:rPr>
              <a:pPr/>
              <a:t>16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4BF98F-7E36-45E5-BCFF-9CBAFFA126B4}" type="slidenum">
              <a:rPr lang="en-US" altLang="en-US" smtClean="0">
                <a:latin typeface="Arial" charset="0"/>
              </a:rPr>
              <a:pPr/>
              <a:t>17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3D4F99A-7254-4519-B10C-D9D6F4DB9FDB}" type="slidenum">
              <a:rPr lang="en-US" altLang="en-US" smtClean="0">
                <a:latin typeface="Arial" charset="0"/>
              </a:rPr>
              <a:pPr/>
              <a:t>18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10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3C90F3B-7082-4BED-AFB0-545C08C2016C}" type="slidenum">
              <a:rPr lang="en-US" altLang="en-US" smtClean="0">
                <a:latin typeface="Arial" charset="0"/>
              </a:rPr>
              <a:pPr/>
              <a:t>20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116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2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12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0C6F330-BA4F-4EF9-AEC2-1EECD970C213}" type="slidenum">
              <a:rPr lang="en-US" altLang="en-US" smtClean="0">
                <a:latin typeface="Arial" charset="0"/>
              </a:rPr>
              <a:pPr/>
              <a:t>22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0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00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BDE36D9-56E1-4092-8700-BE7767184CCD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1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01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04099BD-01C9-46B5-A029-6DF92D2A17A4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2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02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74DFC18-B49B-4E7E-A80C-31D54A7B8C1C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29F7DAF-E8D1-4BF9-B7B1-B5C49D375E47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4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04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CCCDB97-1E1B-4488-8D5F-FB0B841ED6D6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26409D3-3528-45CF-B5CD-B0DBE7D653EC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6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06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F9E0CC-26D0-4D75-9185-0AB1B7713D63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7C8618-2692-444A-9002-746C4EA44973}" type="slidenum">
              <a:rPr lang="en-US" altLang="en-US" smtClean="0">
                <a:latin typeface="Arial" charset="0"/>
              </a:rPr>
              <a:pPr/>
              <a:t>15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075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07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CB4F-9F6D-4625-A32C-4CD7E0A3C0B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191A-C64F-4A74-9623-CDB97AB0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CB4F-9F6D-4625-A32C-4CD7E0A3C0B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191A-C64F-4A74-9623-CDB97AB0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9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CB4F-9F6D-4625-A32C-4CD7E0A3C0B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191A-C64F-4A74-9623-CDB97AB0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3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CB4F-9F6D-4625-A32C-4CD7E0A3C0B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191A-C64F-4A74-9623-CDB97AB0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9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CB4F-9F6D-4625-A32C-4CD7E0A3C0B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191A-C64F-4A74-9623-CDB97AB0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0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CB4F-9F6D-4625-A32C-4CD7E0A3C0B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191A-C64F-4A74-9623-CDB97AB0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0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CB4F-9F6D-4625-A32C-4CD7E0A3C0B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191A-C64F-4A74-9623-CDB97AB0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4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CB4F-9F6D-4625-A32C-4CD7E0A3C0B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191A-C64F-4A74-9623-CDB97AB0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8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CB4F-9F6D-4625-A32C-4CD7E0A3C0B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191A-C64F-4A74-9623-CDB97AB0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2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CB4F-9F6D-4625-A32C-4CD7E0A3C0B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191A-C64F-4A74-9623-CDB97AB0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1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CB4F-9F6D-4625-A32C-4CD7E0A3C0B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191A-C64F-4A74-9623-CDB97AB0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6CB4F-9F6D-4625-A32C-4CD7E0A3C0B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191A-C64F-4A74-9623-CDB97AB0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0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5" descr="Muscle Diagram 1: Front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33413"/>
            <a:ext cx="2225675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5" name="Text Box 8"/>
          <p:cNvSpPr txBox="1">
            <a:spLocks noChangeArrowheads="1"/>
          </p:cNvSpPr>
          <p:nvPr/>
        </p:nvSpPr>
        <p:spPr bwMode="auto">
          <a:xfrm>
            <a:off x="304800" y="822325"/>
            <a:ext cx="33528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endParaRPr lang="en-US" altLang="en-US" sz="2000">
              <a:latin typeface="Times New Roman" pitchFamily="18" charset="0"/>
            </a:endParaRPr>
          </a:p>
          <a:p>
            <a:pPr algn="r" eaLnBrk="1" hangingPunct="1"/>
            <a:r>
              <a:rPr lang="en-US" altLang="en-US" sz="2000">
                <a:solidFill>
                  <a:srgbClr val="FFFF00"/>
                </a:solidFill>
                <a:latin typeface="Times New Roman" pitchFamily="18" charset="0"/>
              </a:rPr>
              <a:t>Rotator Cuff</a:t>
            </a:r>
          </a:p>
          <a:p>
            <a:pPr algn="r" eaLnBrk="1" hangingPunct="1"/>
            <a:endParaRPr lang="en-US" altLang="en-US" sz="2000">
              <a:solidFill>
                <a:srgbClr val="FFFF00"/>
              </a:solidFill>
              <a:latin typeface="Times New Roman" pitchFamily="18" charset="0"/>
            </a:endParaRPr>
          </a:p>
          <a:p>
            <a:pPr algn="r" eaLnBrk="1" hangingPunct="1"/>
            <a:r>
              <a:rPr lang="en-US" altLang="en-US" sz="2000">
                <a:solidFill>
                  <a:srgbClr val="FFFF00"/>
                </a:solidFill>
                <a:latin typeface="Times New Roman" pitchFamily="18" charset="0"/>
              </a:rPr>
              <a:t>Deltoid (delts)</a:t>
            </a:r>
          </a:p>
          <a:p>
            <a:pPr algn="r" eaLnBrk="1" hangingPunct="1"/>
            <a:r>
              <a:rPr lang="en-US" altLang="en-US" sz="2000">
                <a:solidFill>
                  <a:srgbClr val="FFFF00"/>
                </a:solidFill>
                <a:latin typeface="Times New Roman" pitchFamily="18" charset="0"/>
              </a:rPr>
              <a:t>Pectorals (pecs)</a:t>
            </a:r>
          </a:p>
          <a:p>
            <a:pPr algn="r" eaLnBrk="1" hangingPunct="1"/>
            <a:r>
              <a:rPr lang="en-US" altLang="en-US" sz="2000">
                <a:solidFill>
                  <a:srgbClr val="FFFF00"/>
                </a:solidFill>
                <a:latin typeface="Times New Roman" pitchFamily="18" charset="0"/>
              </a:rPr>
              <a:t> Biceps</a:t>
            </a:r>
          </a:p>
          <a:p>
            <a:pPr algn="r" eaLnBrk="1" hangingPunct="1"/>
            <a:r>
              <a:rPr lang="en-US" altLang="en-US" sz="2000">
                <a:solidFill>
                  <a:srgbClr val="FFFF00"/>
                </a:solidFill>
                <a:latin typeface="Times New Roman" pitchFamily="18" charset="0"/>
              </a:rPr>
              <a:t>External Obliques</a:t>
            </a:r>
            <a:br>
              <a:rPr lang="en-US" altLang="en-US" sz="200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altLang="en-US" sz="2000">
                <a:solidFill>
                  <a:srgbClr val="FFFF00"/>
                </a:solidFill>
                <a:latin typeface="Times New Roman" pitchFamily="18" charset="0"/>
              </a:rPr>
              <a:t>(waist)</a:t>
            </a:r>
          </a:p>
          <a:p>
            <a:pPr algn="r" eaLnBrk="1" hangingPunct="1"/>
            <a:endParaRPr lang="en-US" altLang="en-US" sz="2000">
              <a:solidFill>
                <a:srgbClr val="FFFF00"/>
              </a:solidFill>
              <a:latin typeface="Times New Roman" pitchFamily="18" charset="0"/>
            </a:endParaRPr>
          </a:p>
          <a:p>
            <a:pPr algn="r" eaLnBrk="1" hangingPunct="1"/>
            <a:endParaRPr lang="en-US" altLang="en-US" sz="2000">
              <a:solidFill>
                <a:srgbClr val="FFFF00"/>
              </a:solidFill>
              <a:latin typeface="Times New Roman" pitchFamily="18" charset="0"/>
            </a:endParaRPr>
          </a:p>
          <a:p>
            <a:pPr algn="r" eaLnBrk="1" hangingPunct="1"/>
            <a:endParaRPr lang="en-US" altLang="en-US" sz="2000">
              <a:solidFill>
                <a:srgbClr val="FFFF00"/>
              </a:solidFill>
              <a:latin typeface="Times New Roman" pitchFamily="18" charset="0"/>
            </a:endParaRPr>
          </a:p>
          <a:p>
            <a:pPr algn="r" eaLnBrk="1" hangingPunct="1"/>
            <a:endParaRPr lang="en-US" altLang="en-US" sz="2000">
              <a:solidFill>
                <a:srgbClr val="FFFF00"/>
              </a:solidFill>
              <a:latin typeface="Times New Roman" pitchFamily="18" charset="0"/>
            </a:endParaRPr>
          </a:p>
          <a:p>
            <a:pPr algn="r" eaLnBrk="1" hangingPunct="1"/>
            <a:r>
              <a:rPr lang="en-US" altLang="en-US" sz="2000">
                <a:solidFill>
                  <a:srgbClr val="FFFF00"/>
                </a:solidFill>
                <a:latin typeface="Times New Roman" pitchFamily="18" charset="0"/>
              </a:rPr>
              <a:t>Quadriceps (quads)</a:t>
            </a:r>
          </a:p>
          <a:p>
            <a:pPr algn="r" eaLnBrk="1" hangingPunct="1"/>
            <a:endParaRPr lang="en-US" altLang="en-US" sz="2000">
              <a:solidFill>
                <a:srgbClr val="FFFF00"/>
              </a:solidFill>
              <a:latin typeface="Times New Roman" pitchFamily="18" charset="0"/>
            </a:endParaRPr>
          </a:p>
          <a:p>
            <a:pPr algn="r" eaLnBrk="1" hangingPunct="1"/>
            <a:endParaRPr lang="en-US" altLang="en-US" sz="2000">
              <a:solidFill>
                <a:srgbClr val="FFFF00"/>
              </a:solidFill>
              <a:latin typeface="Times New Roman" pitchFamily="18" charset="0"/>
            </a:endParaRPr>
          </a:p>
          <a:p>
            <a:pPr algn="r" eaLnBrk="1" hangingPunct="1"/>
            <a:endParaRPr lang="en-US" altLang="en-US" sz="2000">
              <a:solidFill>
                <a:srgbClr val="FFFF00"/>
              </a:solidFill>
              <a:latin typeface="Times New Roman" pitchFamily="18" charset="0"/>
            </a:endParaRPr>
          </a:p>
          <a:p>
            <a:pPr algn="r" eaLnBrk="1" hangingPunct="1"/>
            <a:r>
              <a:rPr lang="en-US" altLang="en-US" sz="2000">
                <a:solidFill>
                  <a:srgbClr val="FFFF00"/>
                </a:solidFill>
                <a:latin typeface="Times New Roman" pitchFamily="18" charset="0"/>
              </a:rPr>
              <a:t>Tibialis Anterior</a:t>
            </a:r>
            <a:br>
              <a:rPr lang="en-US" altLang="en-US" sz="200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altLang="en-US" sz="2000">
                <a:solidFill>
                  <a:srgbClr val="FFFF00"/>
                </a:solidFill>
                <a:latin typeface="Times New Roman" pitchFamily="18" charset="0"/>
              </a:rPr>
              <a:t>(shins)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207876" name="Text Box 9"/>
          <p:cNvSpPr txBox="1">
            <a:spLocks noChangeArrowheads="1"/>
          </p:cNvSpPr>
          <p:nvPr/>
        </p:nvSpPr>
        <p:spPr bwMode="auto">
          <a:xfrm>
            <a:off x="5943600" y="2819400"/>
            <a:ext cx="23622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FF00"/>
                </a:solidFill>
                <a:latin typeface="Times New Roman" pitchFamily="18" charset="0"/>
              </a:rPr>
              <a:t>Internal Obliques (waist) </a:t>
            </a:r>
          </a:p>
          <a:p>
            <a:pPr eaLnBrk="1" hangingPunct="1"/>
            <a:r>
              <a:rPr lang="en-US" altLang="en-US" sz="2000">
                <a:solidFill>
                  <a:srgbClr val="FFFF00"/>
                </a:solidFill>
                <a:latin typeface="Times New Roman" pitchFamily="18" charset="0"/>
              </a:rPr>
              <a:t> </a:t>
            </a:r>
          </a:p>
          <a:p>
            <a:pPr eaLnBrk="1" hangingPunct="1"/>
            <a:r>
              <a:rPr lang="en-US" altLang="en-US" sz="2000">
                <a:solidFill>
                  <a:srgbClr val="FFFF00"/>
                </a:solidFill>
                <a:latin typeface="Times New Roman" pitchFamily="18" charset="0"/>
              </a:rPr>
              <a:t>Adductors </a:t>
            </a:r>
            <a:br>
              <a:rPr lang="en-US" altLang="en-US" sz="200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altLang="en-US" sz="2000">
                <a:solidFill>
                  <a:srgbClr val="FFFF00"/>
                </a:solidFill>
                <a:latin typeface="Times New Roman" pitchFamily="18" charset="0"/>
              </a:rPr>
              <a:t>(inner thighs)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7877" name="Rectangle 11"/>
          <p:cNvSpPr>
            <a:spLocks noChangeArrowheads="1"/>
          </p:cNvSpPr>
          <p:nvPr/>
        </p:nvSpPr>
        <p:spPr bwMode="auto">
          <a:xfrm>
            <a:off x="2438400" y="152400"/>
            <a:ext cx="502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</a:rPr>
              <a:t>Muscles students need to know:</a:t>
            </a:r>
          </a:p>
        </p:txBody>
      </p:sp>
    </p:spTree>
    <p:extLst>
      <p:ext uri="{BB962C8B-B14F-4D97-AF65-F5344CB8AC3E}">
        <p14:creationId xmlns:p14="http://schemas.microsoft.com/office/powerpoint/2010/main" val="602080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9144000" cy="1600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e. </a:t>
            </a:r>
            <a:r>
              <a:rPr lang="en-US" b="1" i="1" dirty="0" err="1" smtClean="0">
                <a:solidFill>
                  <a:srgbClr val="FFFF00"/>
                </a:solidFill>
              </a:rPr>
              <a:t>zygomaticus</a:t>
            </a:r>
            <a:r>
              <a:rPr lang="en-US" b="1" i="1" u="sng" dirty="0" smtClean="0">
                <a:solidFill>
                  <a:srgbClr val="FFFF00"/>
                </a:solidFill>
              </a:rPr>
              <a:t> </a:t>
            </a:r>
            <a:endParaRPr lang="en-U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</a:t>
            </a:r>
            <a:r>
              <a:rPr lang="en-US" sz="2600" b="1" dirty="0" smtClean="0">
                <a:solidFill>
                  <a:schemeClr val="tx2"/>
                </a:solidFill>
              </a:rPr>
              <a:t>* L: cheek                mouth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   * A: raises corner of mouth  “smiling muscle”</a:t>
            </a:r>
          </a:p>
        </p:txBody>
      </p:sp>
      <p:pic>
        <p:nvPicPr>
          <p:cNvPr id="217091" name="Picture 4" descr="facial-mus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6385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7092" name="Group 19"/>
          <p:cNvGrpSpPr>
            <a:grpSpLocks/>
          </p:cNvGrpSpPr>
          <p:nvPr/>
        </p:nvGrpSpPr>
        <p:grpSpPr bwMode="auto">
          <a:xfrm>
            <a:off x="0" y="3211513"/>
            <a:ext cx="5181600" cy="3646487"/>
            <a:chOff x="0" y="2023"/>
            <a:chExt cx="3264" cy="2297"/>
          </a:xfrm>
        </p:grpSpPr>
        <p:pic>
          <p:nvPicPr>
            <p:cNvPr id="217096" name="Picture 13" descr="Image Previe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23"/>
              <a:ext cx="3264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097" name="Rectangle 16"/>
            <p:cNvSpPr>
              <a:spLocks noChangeArrowheads="1"/>
            </p:cNvSpPr>
            <p:nvPr/>
          </p:nvSpPr>
          <p:spPr bwMode="auto">
            <a:xfrm>
              <a:off x="0" y="2832"/>
              <a:ext cx="624" cy="19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7098" name="Rectangle 18"/>
            <p:cNvSpPr>
              <a:spLocks noChangeArrowheads="1"/>
            </p:cNvSpPr>
            <p:nvPr/>
          </p:nvSpPr>
          <p:spPr bwMode="auto">
            <a:xfrm>
              <a:off x="0" y="3696"/>
              <a:ext cx="624" cy="19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17093" name="Line 21"/>
          <p:cNvSpPr>
            <a:spLocks noChangeShapeType="1"/>
          </p:cNvSpPr>
          <p:nvPr/>
        </p:nvSpPr>
        <p:spPr bwMode="auto">
          <a:xfrm>
            <a:off x="2743200" y="1752600"/>
            <a:ext cx="762000" cy="3810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94" name="Line 22"/>
          <p:cNvSpPr>
            <a:spLocks noChangeShapeType="1"/>
          </p:cNvSpPr>
          <p:nvPr/>
        </p:nvSpPr>
        <p:spPr bwMode="auto">
          <a:xfrm>
            <a:off x="2743200" y="1752600"/>
            <a:ext cx="3352800" cy="3124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2362200" y="914400"/>
            <a:ext cx="1066800" cy="0"/>
          </a:xfrm>
          <a:prstGeom prst="straightConnector1">
            <a:avLst/>
          </a:prstGeom>
          <a:noFill/>
          <a:ln w="57150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952666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563563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b="1" smtClean="0"/>
              <a:t>2. Muscles of Mastication (Chewing)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838200"/>
            <a:ext cx="7620000" cy="16002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chemeClr val="tx2"/>
                </a:solidFill>
              </a:rPr>
              <a:t>a. </a:t>
            </a:r>
            <a:r>
              <a:rPr lang="fr-FR" b="1" i="1" dirty="0" err="1" smtClean="0">
                <a:solidFill>
                  <a:srgbClr val="FFFF00"/>
                </a:solidFill>
              </a:rPr>
              <a:t>masseter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* L: jaw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* A: </a:t>
            </a:r>
            <a:r>
              <a:rPr lang="fr-FR" sz="2800" b="1" dirty="0" err="1" smtClean="0">
                <a:solidFill>
                  <a:schemeClr val="tx2"/>
                </a:solidFill>
              </a:rPr>
              <a:t>elevates</a:t>
            </a:r>
            <a:r>
              <a:rPr lang="fr-FR" sz="2800" b="1" dirty="0" smtClean="0">
                <a:solidFill>
                  <a:schemeClr val="tx2"/>
                </a:solidFill>
              </a:rPr>
              <a:t> </a:t>
            </a:r>
            <a:r>
              <a:rPr lang="fr-FR" sz="2800" b="1" dirty="0" err="1" smtClean="0">
                <a:solidFill>
                  <a:schemeClr val="tx2"/>
                </a:solidFill>
              </a:rPr>
              <a:t>mandible</a:t>
            </a:r>
            <a:r>
              <a:rPr lang="fr-FR" sz="2800" b="1" dirty="0" smtClean="0">
                <a:solidFill>
                  <a:schemeClr val="tx2"/>
                </a:solidFill>
              </a:rPr>
              <a:t> (closes </a:t>
            </a:r>
            <a:r>
              <a:rPr lang="fr-FR" sz="2800" b="1" dirty="0" err="1" smtClean="0">
                <a:solidFill>
                  <a:schemeClr val="tx2"/>
                </a:solidFill>
              </a:rPr>
              <a:t>jaw</a:t>
            </a:r>
            <a:r>
              <a:rPr lang="fr-FR" sz="2800" b="1" dirty="0" smtClean="0">
                <a:solidFill>
                  <a:schemeClr val="tx2"/>
                </a:solidFill>
              </a:rPr>
              <a:t>)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pic>
        <p:nvPicPr>
          <p:cNvPr id="369670" name="Picture 6" descr="facial-mus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29876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3" name="Line 9"/>
          <p:cNvSpPr>
            <a:spLocks noChangeShapeType="1"/>
          </p:cNvSpPr>
          <p:nvPr/>
        </p:nvSpPr>
        <p:spPr bwMode="auto">
          <a:xfrm flipH="1">
            <a:off x="8229600" y="4572000"/>
            <a:ext cx="914400" cy="1143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3048000"/>
            <a:ext cx="4876800" cy="3432175"/>
            <a:chOff x="432" y="1872"/>
            <a:chExt cx="3072" cy="2162"/>
          </a:xfrm>
        </p:grpSpPr>
        <p:pic>
          <p:nvPicPr>
            <p:cNvPr id="218121" name="Picture 12" descr="Image Previe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72"/>
              <a:ext cx="3072" cy="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8122" name="Rectangle 16"/>
            <p:cNvSpPr>
              <a:spLocks noChangeArrowheads="1"/>
            </p:cNvSpPr>
            <p:nvPr/>
          </p:nvSpPr>
          <p:spPr bwMode="auto">
            <a:xfrm>
              <a:off x="432" y="2640"/>
              <a:ext cx="624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69684" name="Freeform 20"/>
          <p:cNvSpPr>
            <a:spLocks/>
          </p:cNvSpPr>
          <p:nvPr/>
        </p:nvSpPr>
        <p:spPr bwMode="auto">
          <a:xfrm>
            <a:off x="25400" y="1219200"/>
            <a:ext cx="3327400" cy="4038600"/>
          </a:xfrm>
          <a:custGeom>
            <a:avLst/>
            <a:gdLst>
              <a:gd name="T0" fmla="*/ 2147483647 w 2096"/>
              <a:gd name="T1" fmla="*/ 0 h 2544"/>
              <a:gd name="T2" fmla="*/ 2147483647 w 2096"/>
              <a:gd name="T3" fmla="*/ 2147483647 h 2544"/>
              <a:gd name="T4" fmla="*/ 2147483647 w 2096"/>
              <a:gd name="T5" fmla="*/ 2147483647 h 2544"/>
              <a:gd name="T6" fmla="*/ 0 60000 65536"/>
              <a:gd name="T7" fmla="*/ 0 60000 65536"/>
              <a:gd name="T8" fmla="*/ 0 60000 65536"/>
              <a:gd name="T9" fmla="*/ 0 w 2096"/>
              <a:gd name="T10" fmla="*/ 0 h 2544"/>
              <a:gd name="T11" fmla="*/ 2096 w 2096"/>
              <a:gd name="T12" fmla="*/ 2544 h 2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6" h="2544">
                <a:moveTo>
                  <a:pt x="464" y="0"/>
                </a:moveTo>
                <a:cubicBezTo>
                  <a:pt x="232" y="268"/>
                  <a:pt x="0" y="536"/>
                  <a:pt x="272" y="960"/>
                </a:cubicBezTo>
                <a:cubicBezTo>
                  <a:pt x="544" y="1384"/>
                  <a:pt x="1320" y="1964"/>
                  <a:pt x="2096" y="2544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685" name="Oval 21"/>
          <p:cNvSpPr>
            <a:spLocks noChangeArrowheads="1"/>
          </p:cNvSpPr>
          <p:nvPr/>
        </p:nvSpPr>
        <p:spPr bwMode="auto">
          <a:xfrm>
            <a:off x="685800" y="5486400"/>
            <a:ext cx="990600" cy="3810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0698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6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6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3" grpId="0" animBg="1"/>
      <p:bldP spid="369684" grpId="0" animBg="1"/>
      <p:bldP spid="3696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itchFamily="18" charset="0"/>
              </a:rPr>
              <a:t>Masseter </a:t>
            </a:r>
            <a:r>
              <a:rPr lang="en-US" altLang="en-US" smtClean="0"/>
              <a:t> 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01800"/>
            <a:ext cx="3429000" cy="4775200"/>
          </a:xfrm>
        </p:spPr>
        <p:txBody>
          <a:bodyPr/>
          <a:lstStyle/>
          <a:p>
            <a:r>
              <a:rPr lang="en-US" altLang="en-US" smtClean="0">
                <a:solidFill>
                  <a:srgbClr val="FF3300"/>
                </a:solidFill>
              </a:rPr>
              <a:t>Origin: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Zygomatic process and arch</a:t>
            </a:r>
            <a:r>
              <a:rPr lang="en-US" altLang="en-US" smtClean="0"/>
              <a:t> </a:t>
            </a:r>
          </a:p>
          <a:p>
            <a:r>
              <a:rPr lang="en-US" altLang="en-US" smtClean="0">
                <a:solidFill>
                  <a:srgbClr val="CC00CC"/>
                </a:solidFill>
              </a:rPr>
              <a:t>Insertion: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Angle and ramus of mandible </a:t>
            </a:r>
            <a:endParaRPr lang="en-US" altLang="en-US" smtClean="0"/>
          </a:p>
          <a:p>
            <a:r>
              <a:rPr lang="en-US" altLang="en-US" smtClean="0">
                <a:solidFill>
                  <a:schemeClr val="tx2"/>
                </a:solidFill>
              </a:rPr>
              <a:t>Action: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Elevates mandible </a:t>
            </a:r>
          </a:p>
        </p:txBody>
      </p:sp>
      <p:pic>
        <p:nvPicPr>
          <p:cNvPr id="219140" name="Picture 4" descr="1104aMusclFacialExpr_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t="15152" r="20262" b="22221"/>
          <a:stretch>
            <a:fillRect/>
          </a:stretch>
        </p:blipFill>
        <p:spPr bwMode="auto">
          <a:xfrm>
            <a:off x="4167188" y="0"/>
            <a:ext cx="4976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1" name="Line 5"/>
          <p:cNvSpPr>
            <a:spLocks noChangeShapeType="1"/>
          </p:cNvSpPr>
          <p:nvPr/>
        </p:nvSpPr>
        <p:spPr bwMode="auto">
          <a:xfrm flipH="1">
            <a:off x="6781800" y="2667000"/>
            <a:ext cx="990600" cy="13716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8229600" cy="167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chemeClr val="tx2"/>
                </a:solidFill>
              </a:rPr>
              <a:t>b. </a:t>
            </a:r>
            <a:r>
              <a:rPr lang="fr-FR" b="1" i="1" dirty="0" err="1" smtClean="0">
                <a:solidFill>
                  <a:srgbClr val="FFFF00"/>
                </a:solidFill>
              </a:rPr>
              <a:t>temporalis</a:t>
            </a:r>
            <a:endParaRPr lang="en-U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</a:rPr>
              <a:t>* L: temporal region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A: elevates mandible (closes jaw) </a:t>
            </a:r>
          </a:p>
        </p:txBody>
      </p:sp>
      <p:pic>
        <p:nvPicPr>
          <p:cNvPr id="370696" name="Picture 8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0104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98" name="Freeform 10"/>
          <p:cNvSpPr>
            <a:spLocks/>
          </p:cNvSpPr>
          <p:nvPr/>
        </p:nvSpPr>
        <p:spPr bwMode="auto">
          <a:xfrm>
            <a:off x="76200" y="914400"/>
            <a:ext cx="4368800" cy="2743200"/>
          </a:xfrm>
          <a:custGeom>
            <a:avLst/>
            <a:gdLst>
              <a:gd name="T0" fmla="*/ 2147483647 w 2752"/>
              <a:gd name="T1" fmla="*/ 0 h 1728"/>
              <a:gd name="T2" fmla="*/ 2147483647 w 2752"/>
              <a:gd name="T3" fmla="*/ 2147483647 h 1728"/>
              <a:gd name="T4" fmla="*/ 2147483647 w 2752"/>
              <a:gd name="T5" fmla="*/ 2147483647 h 1728"/>
              <a:gd name="T6" fmla="*/ 0 60000 65536"/>
              <a:gd name="T7" fmla="*/ 0 60000 65536"/>
              <a:gd name="T8" fmla="*/ 0 60000 65536"/>
              <a:gd name="T9" fmla="*/ 0 w 2752"/>
              <a:gd name="T10" fmla="*/ 0 h 1728"/>
              <a:gd name="T11" fmla="*/ 2752 w 2752"/>
              <a:gd name="T12" fmla="*/ 1728 h 17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52" h="1728">
                <a:moveTo>
                  <a:pt x="352" y="0"/>
                </a:moveTo>
                <a:cubicBezTo>
                  <a:pt x="176" y="312"/>
                  <a:pt x="0" y="624"/>
                  <a:pt x="400" y="912"/>
                </a:cubicBezTo>
                <a:cubicBezTo>
                  <a:pt x="800" y="1200"/>
                  <a:pt x="1776" y="1464"/>
                  <a:pt x="2752" y="1728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0699" name="Oval 11"/>
          <p:cNvSpPr>
            <a:spLocks noChangeArrowheads="1"/>
          </p:cNvSpPr>
          <p:nvPr/>
        </p:nvSpPr>
        <p:spPr bwMode="auto">
          <a:xfrm>
            <a:off x="838200" y="3429000"/>
            <a:ext cx="1828800" cy="6858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420611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7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8" grpId="0" animBg="1"/>
      <p:bldP spid="3706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itchFamily="18" charset="0"/>
              </a:rPr>
              <a:t>Temporalis </a:t>
            </a:r>
            <a:r>
              <a:rPr lang="en-US" altLang="en-US" smtClean="0"/>
              <a:t> 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01800"/>
            <a:ext cx="3429000" cy="4775200"/>
          </a:xfrm>
        </p:spPr>
        <p:txBody>
          <a:bodyPr/>
          <a:lstStyle/>
          <a:p>
            <a:r>
              <a:rPr lang="en-US" altLang="en-US" smtClean="0">
                <a:solidFill>
                  <a:srgbClr val="FF3300"/>
                </a:solidFill>
              </a:rPr>
              <a:t>Origin: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Temporal fossa </a:t>
            </a:r>
            <a:endParaRPr lang="en-US" altLang="en-US" smtClean="0"/>
          </a:p>
          <a:p>
            <a:r>
              <a:rPr lang="en-US" altLang="en-US" smtClean="0">
                <a:solidFill>
                  <a:srgbClr val="CC00CC"/>
                </a:solidFill>
              </a:rPr>
              <a:t>Insertion: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Coronoid process of mandible</a:t>
            </a:r>
            <a:r>
              <a:rPr lang="en-US" altLang="en-US" smtClean="0"/>
              <a:t> </a:t>
            </a:r>
          </a:p>
          <a:p>
            <a:r>
              <a:rPr lang="en-US" altLang="en-US" smtClean="0">
                <a:solidFill>
                  <a:schemeClr val="tx2"/>
                </a:solidFill>
              </a:rPr>
              <a:t>Action: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Elevates and retracts mandible </a:t>
            </a:r>
          </a:p>
        </p:txBody>
      </p:sp>
      <p:pic>
        <p:nvPicPr>
          <p:cNvPr id="221188" name="Picture 4" descr="1104aMusclFacialExpr_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t="15152" r="20262" b="22221"/>
          <a:stretch>
            <a:fillRect/>
          </a:stretch>
        </p:blipFill>
        <p:spPr bwMode="auto">
          <a:xfrm>
            <a:off x="4167188" y="0"/>
            <a:ext cx="4976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9" name="Line 5"/>
          <p:cNvSpPr>
            <a:spLocks noChangeShapeType="1"/>
          </p:cNvSpPr>
          <p:nvPr/>
        </p:nvSpPr>
        <p:spPr bwMode="auto">
          <a:xfrm flipH="1">
            <a:off x="7315200" y="838200"/>
            <a:ext cx="990600" cy="13716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Muscles of Mastication</a:t>
            </a:r>
          </a:p>
        </p:txBody>
      </p:sp>
      <p:pic>
        <p:nvPicPr>
          <p:cNvPr id="2222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6062" r="1831" b="50633"/>
          <a:stretch>
            <a:fillRect/>
          </a:stretch>
        </p:blipFill>
        <p:spPr bwMode="auto">
          <a:xfrm>
            <a:off x="900113" y="989013"/>
            <a:ext cx="7342187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04596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077200" cy="563563"/>
          </a:xfrm>
        </p:spPr>
        <p:txBody>
          <a:bodyPr/>
          <a:lstStyle/>
          <a:p>
            <a:pPr marL="838200" indent="-838200" algn="l" eaLnBrk="1" hangingPunct="1">
              <a:defRPr/>
            </a:pPr>
            <a:r>
              <a:rPr lang="en-US" sz="5400" b="1" dirty="0" smtClean="0"/>
              <a:t>D. Muscles of the Neck</a:t>
            </a:r>
          </a:p>
        </p:txBody>
      </p:sp>
      <p:pic>
        <p:nvPicPr>
          <p:cNvPr id="223235" name="Picture 4" descr="1104aMusclFacialExpr_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t="15152" r="20262" b="22221"/>
          <a:stretch>
            <a:fillRect/>
          </a:stretch>
        </p:blipFill>
        <p:spPr bwMode="auto">
          <a:xfrm>
            <a:off x="4386263" y="1143000"/>
            <a:ext cx="414813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36" name="Picture 4" descr="1104bMusclFacialExpr_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8" t="15152" r="20262" b="19193"/>
          <a:stretch>
            <a:fillRect/>
          </a:stretch>
        </p:blipFill>
        <p:spPr bwMode="auto">
          <a:xfrm>
            <a:off x="609600" y="1143000"/>
            <a:ext cx="3429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66740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839200" cy="2057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1. Muscles that Move the Head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   </a:t>
            </a:r>
            <a:r>
              <a:rPr lang="en-US" b="1" dirty="0" smtClean="0">
                <a:solidFill>
                  <a:schemeClr val="tx2"/>
                </a:solidFill>
              </a:rPr>
              <a:t>a. </a:t>
            </a:r>
            <a:r>
              <a:rPr lang="en-US" b="1" i="1" dirty="0" err="1" smtClean="0">
                <a:solidFill>
                  <a:srgbClr val="FFFF00"/>
                </a:solidFill>
              </a:rPr>
              <a:t>sternocleidomastoid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  </a:t>
            </a:r>
            <a:r>
              <a:rPr lang="en-US" sz="2600" b="1" dirty="0" smtClean="0">
                <a:solidFill>
                  <a:schemeClr val="tx2"/>
                </a:solidFill>
              </a:rPr>
              <a:t>* L: anterior lateral neck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     * A: rotates head (1), flexes neck (2)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371721" name="Picture 9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34972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34000" y="2895600"/>
            <a:ext cx="2773363" cy="3962400"/>
            <a:chOff x="2976" y="1824"/>
            <a:chExt cx="1747" cy="2496"/>
          </a:xfrm>
        </p:grpSpPr>
        <p:pic>
          <p:nvPicPr>
            <p:cNvPr id="224263" name="Picture 5" descr="SternoSid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824"/>
              <a:ext cx="1747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264" name="Rectangle 10"/>
            <p:cNvSpPr>
              <a:spLocks noChangeArrowheads="1"/>
            </p:cNvSpPr>
            <p:nvPr/>
          </p:nvSpPr>
          <p:spPr bwMode="auto">
            <a:xfrm>
              <a:off x="3024" y="3408"/>
              <a:ext cx="192" cy="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371726" name="Line 14"/>
          <p:cNvSpPr>
            <a:spLocks noChangeShapeType="1"/>
          </p:cNvSpPr>
          <p:nvPr/>
        </p:nvSpPr>
        <p:spPr bwMode="auto">
          <a:xfrm>
            <a:off x="533400" y="3505200"/>
            <a:ext cx="1676400" cy="1219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27" name="Line 15"/>
          <p:cNvSpPr>
            <a:spLocks noChangeShapeType="1"/>
          </p:cNvSpPr>
          <p:nvPr/>
        </p:nvSpPr>
        <p:spPr bwMode="auto">
          <a:xfrm flipH="1">
            <a:off x="7010400" y="4648200"/>
            <a:ext cx="2133600" cy="381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1800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6" grpId="0" animBg="1"/>
      <p:bldP spid="3717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4004" name="Line 4"/>
          <p:cNvSpPr>
            <a:spLocks noChangeShapeType="1"/>
          </p:cNvSpPr>
          <p:nvPr/>
        </p:nvSpPr>
        <p:spPr bwMode="auto">
          <a:xfrm>
            <a:off x="152400" y="685800"/>
            <a:ext cx="89916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685800"/>
          </a:xfrm>
          <a:noFill/>
        </p:spPr>
        <p:txBody>
          <a:bodyPr/>
          <a:lstStyle/>
          <a:p>
            <a:pPr eaLnBrk="1" hangingPunct="1"/>
            <a:r>
              <a:rPr lang="en-US" altLang="en-US" sz="2600" smtClean="0">
                <a:solidFill>
                  <a:srgbClr val="990000"/>
                </a:solidFill>
              </a:rPr>
              <a:t>Muscles of the Anterior Neck and Throat: Suprahyoid</a:t>
            </a:r>
          </a:p>
        </p:txBody>
      </p:sp>
      <p:pic>
        <p:nvPicPr>
          <p:cNvPr id="2252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" b="3596"/>
          <a:stretch>
            <a:fillRect/>
          </a:stretch>
        </p:blipFill>
        <p:spPr bwMode="auto">
          <a:xfrm>
            <a:off x="914400" y="990600"/>
            <a:ext cx="7442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5545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4" grpId="0" animBg="1"/>
      <p:bldP spid="38400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01800"/>
            <a:ext cx="4191000" cy="477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rgbClr val="FF3300"/>
                </a:solidFill>
              </a:rPr>
              <a:t>Origin: </a:t>
            </a:r>
            <a:r>
              <a:rPr lang="en-US" altLang="en-US" smtClean="0">
                <a:cs typeface="Times New Roman" pitchFamily="18" charset="0"/>
              </a:rPr>
              <a:t>Manubrium and medial third of clavicle</a:t>
            </a:r>
            <a:r>
              <a:rPr lang="en-US" altLang="en-US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rgbClr val="CC00CC"/>
                </a:solidFill>
              </a:rPr>
              <a:t>Insertion: </a:t>
            </a:r>
            <a:r>
              <a:rPr lang="en-US" altLang="en-US" smtClean="0">
                <a:cs typeface="Times New Roman" pitchFamily="18" charset="0"/>
              </a:rPr>
              <a:t>Mastoid process</a:t>
            </a:r>
            <a:r>
              <a:rPr lang="en-US" altLang="en-US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chemeClr val="tx2"/>
                </a:solidFill>
              </a:rPr>
              <a:t>Action: </a:t>
            </a:r>
            <a:r>
              <a:rPr lang="en-US" altLang="en-US" smtClean="0">
                <a:cs typeface="Times New Roman" pitchFamily="18" charset="0"/>
              </a:rPr>
              <a:t>Rotates head to opposite side, extends head, and flexes vertebral column</a:t>
            </a:r>
            <a:r>
              <a:rPr lang="en-US" altLang="en-US" smtClean="0"/>
              <a:t> </a:t>
            </a:r>
          </a:p>
        </p:txBody>
      </p:sp>
      <p:pic>
        <p:nvPicPr>
          <p:cNvPr id="226307" name="Picture 3" descr="1109MusclAntrNeck_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16013" r="43333" b="13399"/>
          <a:stretch>
            <a:fillRect/>
          </a:stretch>
        </p:blipFill>
        <p:spPr bwMode="auto">
          <a:xfrm>
            <a:off x="5105400" y="0"/>
            <a:ext cx="403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34950"/>
            <a:ext cx="5486400" cy="1136650"/>
          </a:xfrm>
          <a:solidFill>
            <a:schemeClr val="bg1"/>
          </a:solidFill>
        </p:spPr>
        <p:txBody>
          <a:bodyPr/>
          <a:lstStyle/>
          <a:p>
            <a:r>
              <a:rPr lang="en-US" altLang="en-US" smtClean="0">
                <a:cs typeface="Times New Roman" pitchFamily="18" charset="0"/>
              </a:rPr>
              <a:t>Sternocleidomastoid </a:t>
            </a:r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 flipH="1">
            <a:off x="8077200" y="3352800"/>
            <a:ext cx="762000" cy="4572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4" descr="Muscle Diagram 2: Back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"/>
            <a:ext cx="23860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01" name="Group 81"/>
          <p:cNvGraphicFramePr>
            <a:graphicFrameLocks noGrp="1"/>
          </p:cNvGraphicFramePr>
          <p:nvPr/>
        </p:nvGraphicFramePr>
        <p:xfrm>
          <a:off x="762000" y="1219200"/>
          <a:ext cx="2243138" cy="5273675"/>
        </p:xfrm>
        <a:graphic>
          <a:graphicData uri="http://schemas.openxmlformats.org/drawingml/2006/table">
            <a:tbl>
              <a:tblPr/>
              <a:tblGrid>
                <a:gridCol w="2243138"/>
              </a:tblGrid>
              <a:tr h="7010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Deltoid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delts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Rhomboids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Erector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Spinae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(lower back)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5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Hamstrings (hams)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7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2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 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8906" name="Text Box 80"/>
          <p:cNvSpPr txBox="1">
            <a:spLocks noChangeArrowheads="1"/>
          </p:cNvSpPr>
          <p:nvPr/>
        </p:nvSpPr>
        <p:spPr bwMode="auto">
          <a:xfrm>
            <a:off x="5638800" y="1219200"/>
            <a:ext cx="32004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itchFamily="18" charset="0"/>
              </a:rPr>
              <a:t>Trapezius (traps)</a:t>
            </a:r>
          </a:p>
          <a:p>
            <a:pPr eaLnBrk="1" hangingPunct="1"/>
            <a:endParaRPr lang="en-US" altLang="en-US" sz="2000">
              <a:latin typeface="Times New Roman" pitchFamily="18" charset="0"/>
            </a:endParaRPr>
          </a:p>
          <a:p>
            <a:pPr eaLnBrk="1" hangingPunct="1"/>
            <a:r>
              <a:rPr lang="en-US" altLang="en-US" sz="2000">
                <a:latin typeface="Times New Roman" pitchFamily="18" charset="0"/>
              </a:rPr>
              <a:t>Triceps</a:t>
            </a:r>
          </a:p>
          <a:p>
            <a:pPr eaLnBrk="1" hangingPunct="1"/>
            <a:endParaRPr lang="en-US" altLang="en-US" sz="2000">
              <a:latin typeface="Times New Roman" pitchFamily="18" charset="0"/>
            </a:endParaRPr>
          </a:p>
          <a:p>
            <a:pPr eaLnBrk="1" hangingPunct="1"/>
            <a:r>
              <a:rPr lang="en-US" altLang="en-US" sz="2000">
                <a:latin typeface="Times New Roman" pitchFamily="18" charset="0"/>
              </a:rPr>
              <a:t>Latissimus Dorsi (lats)</a:t>
            </a:r>
          </a:p>
          <a:p>
            <a:pPr eaLnBrk="1" hangingPunct="1"/>
            <a:r>
              <a:rPr lang="en-US" altLang="en-US" sz="2000">
                <a:latin typeface="Times New Roman" pitchFamily="18" charset="0"/>
              </a:rPr>
              <a:t>Forearm</a:t>
            </a:r>
          </a:p>
          <a:p>
            <a:pPr eaLnBrk="1" hangingPunct="1"/>
            <a:r>
              <a:rPr lang="en-US" altLang="en-US" sz="2000">
                <a:latin typeface="Times New Roman" pitchFamily="18" charset="0"/>
              </a:rPr>
              <a:t>Gluteus Medius (outer thigh)</a:t>
            </a:r>
          </a:p>
          <a:p>
            <a:pPr eaLnBrk="1" hangingPunct="1"/>
            <a:r>
              <a:rPr lang="en-US" altLang="en-US" sz="2000">
                <a:latin typeface="Times New Roman" pitchFamily="18" charset="0"/>
              </a:rPr>
              <a:t>Gluteus Maximus (glutes)</a:t>
            </a:r>
          </a:p>
          <a:p>
            <a:pPr eaLnBrk="1" hangingPunct="1"/>
            <a:endParaRPr lang="en-US" altLang="en-US" sz="2000">
              <a:latin typeface="Times New Roman" pitchFamily="18" charset="0"/>
            </a:endParaRPr>
          </a:p>
          <a:p>
            <a:pPr eaLnBrk="1" hangingPunct="1"/>
            <a:endParaRPr lang="en-US" altLang="en-US" sz="2000">
              <a:latin typeface="Times New Roman" pitchFamily="18" charset="0"/>
            </a:endParaRPr>
          </a:p>
          <a:p>
            <a:pPr eaLnBrk="1" hangingPunct="1"/>
            <a:endParaRPr lang="en-US" altLang="en-US" sz="2000">
              <a:latin typeface="Times New Roman" pitchFamily="18" charset="0"/>
            </a:endParaRPr>
          </a:p>
          <a:p>
            <a:pPr eaLnBrk="1" hangingPunct="1"/>
            <a:endParaRPr lang="en-US" altLang="en-US" sz="2000">
              <a:latin typeface="Times New Roman" pitchFamily="18" charset="0"/>
            </a:endParaRPr>
          </a:p>
          <a:p>
            <a:pPr eaLnBrk="1" hangingPunct="1"/>
            <a:r>
              <a:rPr lang="en-US" altLang="en-US" sz="2000">
                <a:latin typeface="Times New Roman" pitchFamily="18" charset="0"/>
              </a:rPr>
              <a:t>Gastonemius (calves)</a:t>
            </a:r>
          </a:p>
          <a:p>
            <a:pPr eaLnBrk="1" hangingPunct="1"/>
            <a:r>
              <a:rPr lang="en-US" altLang="en-US" sz="2000">
                <a:latin typeface="Times New Roman" pitchFamily="18" charset="0"/>
              </a:rPr>
              <a:t>Soleus (calves)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9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Muscles of the Neck: Head Movements</a:t>
            </a:r>
          </a:p>
        </p:txBody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altLang="en-US" sz="1200" b="1">
                <a:solidFill>
                  <a:schemeClr val="accent2"/>
                </a:solidFill>
                <a:latin typeface="Arial" charset="0"/>
              </a:rPr>
              <a:t>Figure 10.9a</a:t>
            </a:r>
          </a:p>
        </p:txBody>
      </p:sp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2191" r="1569" b="7903"/>
          <a:stretch>
            <a:fillRect/>
          </a:stretch>
        </p:blipFill>
        <p:spPr bwMode="auto">
          <a:xfrm>
            <a:off x="455613" y="841375"/>
            <a:ext cx="82327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089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54" name="Group 5"/>
          <p:cNvGrpSpPr>
            <a:grpSpLocks/>
          </p:cNvGrpSpPr>
          <p:nvPr/>
        </p:nvGrpSpPr>
        <p:grpSpPr bwMode="auto">
          <a:xfrm>
            <a:off x="0" y="381000"/>
            <a:ext cx="9144000" cy="6477000"/>
            <a:chOff x="0" y="381000"/>
            <a:chExt cx="9144000" cy="6477000"/>
          </a:xfrm>
        </p:grpSpPr>
        <p:pic>
          <p:nvPicPr>
            <p:cNvPr id="228355" name="Picture 7" descr="11_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0707"/>
              <a:ext cx="9144000" cy="6457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356" name="Rectangle 4"/>
            <p:cNvSpPr>
              <a:spLocks noChangeArrowheads="1"/>
            </p:cNvSpPr>
            <p:nvPr/>
          </p:nvSpPr>
          <p:spPr bwMode="auto">
            <a:xfrm>
              <a:off x="1828800" y="381000"/>
              <a:ext cx="5562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77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915400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chemeClr val="tx2"/>
                </a:solidFill>
              </a:rPr>
              <a:t>b. </a:t>
            </a:r>
            <a:r>
              <a:rPr lang="fr-FR" b="1" i="1" dirty="0" err="1" smtClean="0">
                <a:solidFill>
                  <a:srgbClr val="FFFF00"/>
                </a:solidFill>
              </a:rPr>
              <a:t>trapezius</a:t>
            </a:r>
            <a:endParaRPr lang="en-U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* L: posterior neck/upper back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* A: extends head, adducts/elevates scapula </a:t>
            </a:r>
          </a:p>
        </p:txBody>
      </p:sp>
      <p:pic>
        <p:nvPicPr>
          <p:cNvPr id="372741" name="Picture 5" descr="trap-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3763963" cy="4876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2743" name="Line 7"/>
          <p:cNvSpPr>
            <a:spLocks noChangeShapeType="1"/>
          </p:cNvSpPr>
          <p:nvPr/>
        </p:nvSpPr>
        <p:spPr bwMode="auto">
          <a:xfrm>
            <a:off x="685800" y="1981200"/>
            <a:ext cx="2667000" cy="1752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52546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1113aAppMusclTrunkPos_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19196" r="25169" b="25237"/>
          <a:stretch>
            <a:fillRect/>
          </a:stretch>
        </p:blipFill>
        <p:spPr bwMode="auto">
          <a:xfrm>
            <a:off x="4348163" y="0"/>
            <a:ext cx="479583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Times New Roman" pitchFamily="18" charset="0"/>
              </a:rPr>
              <a:t>Trapezius 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01800"/>
            <a:ext cx="4495800" cy="5156200"/>
          </a:xfrm>
          <a:noFill/>
        </p:spPr>
        <p:txBody>
          <a:bodyPr/>
          <a:lstStyle/>
          <a:p>
            <a:r>
              <a:rPr lang="en-US" altLang="en-US" sz="2800" smtClean="0">
                <a:solidFill>
                  <a:srgbClr val="FF3300"/>
                </a:solidFill>
              </a:rPr>
              <a:t>Origin: </a:t>
            </a:r>
            <a:r>
              <a:rPr lang="en-US" altLang="en-US" sz="2800" smtClean="0">
                <a:cs typeface="Times New Roman" pitchFamily="18" charset="0"/>
              </a:rPr>
              <a:t>External occipital protuberance, superior nuchal line and spinous process of C</a:t>
            </a:r>
            <a:r>
              <a:rPr lang="en-US" altLang="en-US" sz="2800" baseline="-30000" smtClean="0">
                <a:cs typeface="Times New Roman" pitchFamily="18" charset="0"/>
              </a:rPr>
              <a:t>7</a:t>
            </a:r>
            <a:r>
              <a:rPr lang="en-US" altLang="en-US" sz="2800" smtClean="0">
                <a:cs typeface="Times New Roman" pitchFamily="18" charset="0"/>
              </a:rPr>
              <a:t>-T</a:t>
            </a:r>
            <a:r>
              <a:rPr lang="en-US" altLang="en-US" sz="2800" baseline="-30000" smtClean="0">
                <a:cs typeface="Times New Roman" pitchFamily="18" charset="0"/>
              </a:rPr>
              <a:t>12</a:t>
            </a:r>
            <a:r>
              <a:rPr lang="en-US" altLang="en-US" sz="2800" smtClean="0">
                <a:solidFill>
                  <a:srgbClr val="FF3300"/>
                </a:solidFill>
              </a:rPr>
              <a:t> </a:t>
            </a:r>
            <a:endParaRPr lang="en-US" altLang="en-US" sz="2800" smtClean="0"/>
          </a:p>
          <a:p>
            <a:r>
              <a:rPr lang="en-US" altLang="en-US" sz="2800" smtClean="0">
                <a:solidFill>
                  <a:srgbClr val="CC00CC"/>
                </a:solidFill>
              </a:rPr>
              <a:t>Insertion: </a:t>
            </a:r>
            <a:r>
              <a:rPr lang="en-US" altLang="en-US" sz="2800" smtClean="0">
                <a:cs typeface="Times New Roman" pitchFamily="18" charset="0"/>
              </a:rPr>
              <a:t>Anterior border of scapular spine, acromion process, lateral third of clavicle</a:t>
            </a:r>
            <a:r>
              <a:rPr lang="en-US" altLang="en-US" sz="2800" smtClean="0">
                <a:solidFill>
                  <a:srgbClr val="CC00CC"/>
                </a:solidFill>
              </a:rPr>
              <a:t> </a:t>
            </a:r>
            <a:endParaRPr lang="en-US" altLang="en-US" sz="2800" smtClean="0"/>
          </a:p>
          <a:p>
            <a:r>
              <a:rPr lang="en-US" altLang="en-US" sz="2800" smtClean="0">
                <a:solidFill>
                  <a:schemeClr val="tx2"/>
                </a:solidFill>
              </a:rPr>
              <a:t>Action: </a:t>
            </a:r>
            <a:r>
              <a:rPr lang="en-US" altLang="en-US" sz="2800" smtClean="0">
                <a:cs typeface="Times New Roman" pitchFamily="18" charset="0"/>
              </a:rPr>
              <a:t>Elevates, adducts, and depresses scapula</a:t>
            </a:r>
          </a:p>
          <a:p>
            <a:endParaRPr lang="en-US" altLang="en-US" sz="2800" smtClean="0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5334000" y="457200"/>
            <a:ext cx="1143000" cy="9906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26" name="Group 5"/>
          <p:cNvGrpSpPr>
            <a:grpSpLocks/>
          </p:cNvGrpSpPr>
          <p:nvPr/>
        </p:nvGrpSpPr>
        <p:grpSpPr bwMode="auto">
          <a:xfrm>
            <a:off x="-44450" y="381000"/>
            <a:ext cx="9188450" cy="6019800"/>
            <a:chOff x="-45236" y="381000"/>
            <a:chExt cx="9189236" cy="6019800"/>
          </a:xfrm>
        </p:grpSpPr>
        <p:pic>
          <p:nvPicPr>
            <p:cNvPr id="231427" name="Picture 8" descr="11_10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236" y="381000"/>
              <a:ext cx="9189236" cy="601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751968" y="381000"/>
              <a:ext cx="5639282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60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7921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/>
              <a:t>C. Muscles of the Head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7162800" cy="685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1 . Muscles of Facial Expression</a:t>
            </a:r>
            <a:endParaRPr lang="en-US" dirty="0" smtClean="0"/>
          </a:p>
        </p:txBody>
      </p:sp>
      <p:grpSp>
        <p:nvGrpSpPr>
          <p:cNvPr id="209924" name="Group 7"/>
          <p:cNvGrpSpPr>
            <a:grpSpLocks/>
          </p:cNvGrpSpPr>
          <p:nvPr/>
        </p:nvGrpSpPr>
        <p:grpSpPr bwMode="auto">
          <a:xfrm>
            <a:off x="1066800" y="1447800"/>
            <a:ext cx="7315200" cy="5410200"/>
            <a:chOff x="838200" y="990600"/>
            <a:chExt cx="7822691" cy="5867400"/>
          </a:xfrm>
        </p:grpSpPr>
        <p:pic>
          <p:nvPicPr>
            <p:cNvPr id="209925" name="Picture 3" descr=" 07_13.jpg                                                      0007A02Asue1                           B746AFEA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990600"/>
              <a:ext cx="7822691" cy="586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926" name="Rectangle 6"/>
            <p:cNvSpPr>
              <a:spLocks noChangeArrowheads="1"/>
            </p:cNvSpPr>
            <p:nvPr/>
          </p:nvSpPr>
          <p:spPr bwMode="auto">
            <a:xfrm>
              <a:off x="2514600" y="990600"/>
              <a:ext cx="4648200" cy="152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870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2" grpId="0"/>
      <p:bldP spid="3635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5" descr="facial-mus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36925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533400" y="152400"/>
            <a:ext cx="86106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</a:t>
            </a:r>
            <a:r>
              <a:rPr lang="fr-FR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frontalis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L: forehead</a:t>
            </a:r>
          </a:p>
          <a:p>
            <a:pPr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* A: elevates eyebrows/wrinkles brow</a:t>
            </a:r>
          </a:p>
        </p:txBody>
      </p:sp>
      <p:sp>
        <p:nvSpPr>
          <p:cNvPr id="364551" name="Freeform 7"/>
          <p:cNvSpPr>
            <a:spLocks/>
          </p:cNvSpPr>
          <p:nvPr/>
        </p:nvSpPr>
        <p:spPr bwMode="auto">
          <a:xfrm>
            <a:off x="228600" y="762000"/>
            <a:ext cx="3251200" cy="2057400"/>
          </a:xfrm>
          <a:custGeom>
            <a:avLst/>
            <a:gdLst>
              <a:gd name="T0" fmla="*/ 2147483647 w 2288"/>
              <a:gd name="T1" fmla="*/ 0 h 1488"/>
              <a:gd name="T2" fmla="*/ 2147483647 w 2288"/>
              <a:gd name="T3" fmla="*/ 2147483647 h 1488"/>
              <a:gd name="T4" fmla="*/ 2147483647 w 2288"/>
              <a:gd name="T5" fmla="*/ 2147483647 h 1488"/>
              <a:gd name="T6" fmla="*/ 0 60000 65536"/>
              <a:gd name="T7" fmla="*/ 0 60000 65536"/>
              <a:gd name="T8" fmla="*/ 0 60000 65536"/>
              <a:gd name="T9" fmla="*/ 0 w 2288"/>
              <a:gd name="T10" fmla="*/ 0 h 1488"/>
              <a:gd name="T11" fmla="*/ 2288 w 2288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8" h="1488">
                <a:moveTo>
                  <a:pt x="368" y="0"/>
                </a:moveTo>
                <a:cubicBezTo>
                  <a:pt x="184" y="308"/>
                  <a:pt x="0" y="616"/>
                  <a:pt x="320" y="864"/>
                </a:cubicBezTo>
                <a:cubicBezTo>
                  <a:pt x="640" y="1112"/>
                  <a:pt x="1464" y="1300"/>
                  <a:pt x="2288" y="1488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4552" name="Freeform 8"/>
          <p:cNvSpPr>
            <a:spLocks/>
          </p:cNvSpPr>
          <p:nvPr/>
        </p:nvSpPr>
        <p:spPr bwMode="auto">
          <a:xfrm>
            <a:off x="5257800" y="1600200"/>
            <a:ext cx="1905000" cy="1066800"/>
          </a:xfrm>
          <a:custGeom>
            <a:avLst/>
            <a:gdLst>
              <a:gd name="T0" fmla="*/ 2147483647 w 1200"/>
              <a:gd name="T1" fmla="*/ 0 h 672"/>
              <a:gd name="T2" fmla="*/ 2147483647 w 1200"/>
              <a:gd name="T3" fmla="*/ 2147483647 h 672"/>
              <a:gd name="T4" fmla="*/ 0 w 1200"/>
              <a:gd name="T5" fmla="*/ 2147483647 h 672"/>
              <a:gd name="T6" fmla="*/ 0 60000 65536"/>
              <a:gd name="T7" fmla="*/ 0 60000 65536"/>
              <a:gd name="T8" fmla="*/ 0 60000 65536"/>
              <a:gd name="T9" fmla="*/ 0 w 1200"/>
              <a:gd name="T10" fmla="*/ 0 h 672"/>
              <a:gd name="T11" fmla="*/ 1200 w 1200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672">
                <a:moveTo>
                  <a:pt x="1200" y="0"/>
                </a:moveTo>
                <a:cubicBezTo>
                  <a:pt x="1108" y="184"/>
                  <a:pt x="1016" y="368"/>
                  <a:pt x="816" y="480"/>
                </a:cubicBezTo>
                <a:cubicBezTo>
                  <a:pt x="616" y="592"/>
                  <a:pt x="308" y="632"/>
                  <a:pt x="0" y="672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3786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64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64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1" grpId="0" animBg="1"/>
      <p:bldP spid="3645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itchFamily="18" charset="0"/>
              </a:rPr>
              <a:t>Frontalis</a:t>
            </a:r>
            <a:r>
              <a:rPr lang="en-US" altLang="en-US" smtClean="0"/>
              <a:t> 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01800"/>
            <a:ext cx="3505200" cy="4775200"/>
          </a:xfrm>
        </p:spPr>
        <p:txBody>
          <a:bodyPr/>
          <a:lstStyle/>
          <a:p>
            <a:r>
              <a:rPr lang="en-US" altLang="en-US" smtClean="0">
                <a:solidFill>
                  <a:srgbClr val="FF3300"/>
                </a:solidFill>
              </a:rPr>
              <a:t>Origin: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Epicranial aponeurosis</a:t>
            </a:r>
            <a:r>
              <a:rPr lang="en-US" altLang="en-US" smtClean="0"/>
              <a:t> </a:t>
            </a:r>
          </a:p>
          <a:p>
            <a:r>
              <a:rPr lang="en-US" altLang="en-US" smtClean="0">
                <a:solidFill>
                  <a:srgbClr val="CC00CC"/>
                </a:solidFill>
              </a:rPr>
              <a:t>Insertion: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Skin over forehead</a:t>
            </a:r>
            <a:r>
              <a:rPr lang="en-US" altLang="en-US" smtClean="0"/>
              <a:t> </a:t>
            </a:r>
          </a:p>
          <a:p>
            <a:r>
              <a:rPr lang="en-US" altLang="en-US" smtClean="0">
                <a:solidFill>
                  <a:schemeClr val="tx2"/>
                </a:solidFill>
              </a:rPr>
              <a:t>Action: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Elevates eyebrows and wrinkles skin of forehead</a:t>
            </a:r>
            <a:r>
              <a:rPr lang="en-US" altLang="en-US" smtClean="0"/>
              <a:t> </a:t>
            </a:r>
          </a:p>
        </p:txBody>
      </p:sp>
      <p:pic>
        <p:nvPicPr>
          <p:cNvPr id="211972" name="Picture 4" descr="1104bMusclFacialExpr_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50981" b="48474"/>
          <a:stretch>
            <a:fillRect/>
          </a:stretch>
        </p:blipFill>
        <p:spPr bwMode="auto">
          <a:xfrm>
            <a:off x="4852988" y="0"/>
            <a:ext cx="429101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3" name="Line 5"/>
          <p:cNvSpPr>
            <a:spLocks noChangeShapeType="1"/>
          </p:cNvSpPr>
          <p:nvPr/>
        </p:nvSpPr>
        <p:spPr bwMode="auto">
          <a:xfrm>
            <a:off x="4724400" y="685800"/>
            <a:ext cx="1447800" cy="9144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6400800" y="304800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Epicranial </a:t>
            </a:r>
            <a:br>
              <a:rPr lang="en-US" altLang="en-US">
                <a:latin typeface="Times New Roman" pitchFamily="18" charset="0"/>
              </a:rPr>
            </a:br>
            <a:r>
              <a:rPr lang="en-US" altLang="en-US">
                <a:latin typeface="Times New Roman" pitchFamily="18" charset="0"/>
              </a:rPr>
              <a:t>Aponeurosis</a:t>
            </a:r>
          </a:p>
        </p:txBody>
      </p:sp>
    </p:spTree>
    <p:extLst>
      <p:ext uri="{BB962C8B-B14F-4D97-AF65-F5344CB8AC3E}">
        <p14:creationId xmlns:p14="http://schemas.microsoft.com/office/powerpoint/2010/main" val="6712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"/>
            <a:ext cx="6400800" cy="1524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chemeClr val="tx2"/>
                </a:solidFill>
              </a:rPr>
              <a:t>b. </a:t>
            </a:r>
            <a:r>
              <a:rPr lang="fr-FR" b="1" i="1" dirty="0" err="1" smtClean="0">
                <a:solidFill>
                  <a:srgbClr val="FFFF00"/>
                </a:solidFill>
              </a:rPr>
              <a:t>orbicularis</a:t>
            </a:r>
            <a:r>
              <a:rPr lang="fr-FR" b="1" i="1" dirty="0" smtClean="0">
                <a:solidFill>
                  <a:srgbClr val="FFFF00"/>
                </a:solidFill>
              </a:rPr>
              <a:t> oculi </a:t>
            </a:r>
            <a:endParaRPr lang="en-U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 * L: circles the eye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 * A: closes eye</a:t>
            </a:r>
          </a:p>
        </p:txBody>
      </p:sp>
      <p:pic>
        <p:nvPicPr>
          <p:cNvPr id="212995" name="Picture 5" descr="facial-mus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6925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6" name="Picture 9" descr="196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4724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5579" name="Line 11"/>
          <p:cNvSpPr>
            <a:spLocks noChangeShapeType="1"/>
          </p:cNvSpPr>
          <p:nvPr/>
        </p:nvSpPr>
        <p:spPr bwMode="auto">
          <a:xfrm>
            <a:off x="3810000" y="1676400"/>
            <a:ext cx="3733800" cy="1600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5581" name="Line 13"/>
          <p:cNvSpPr>
            <a:spLocks noChangeShapeType="1"/>
          </p:cNvSpPr>
          <p:nvPr/>
        </p:nvSpPr>
        <p:spPr bwMode="auto">
          <a:xfrm>
            <a:off x="2667000" y="1828800"/>
            <a:ext cx="685800" cy="1219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46672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6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9" grpId="0" animBg="1"/>
      <p:bldP spid="3655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1524000"/>
          </a:xfrm>
          <a:ln w="57150"/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c. </a:t>
            </a:r>
            <a:r>
              <a:rPr lang="en-US" b="1" i="1" dirty="0" err="1" smtClean="0">
                <a:solidFill>
                  <a:srgbClr val="FFFF00"/>
                </a:solidFill>
              </a:rPr>
              <a:t>orbicularis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oris</a:t>
            </a:r>
            <a:endParaRPr lang="en-U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L: circles mouth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A: closes/puckers lips “kiss”</a:t>
            </a:r>
          </a:p>
        </p:txBody>
      </p:sp>
      <p:pic>
        <p:nvPicPr>
          <p:cNvPr id="214019" name="Picture 4" descr="facial-mus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4750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4020" name="Straight Arrow Connector 6"/>
          <p:cNvCxnSpPr>
            <a:cxnSpLocks noChangeShapeType="1"/>
          </p:cNvCxnSpPr>
          <p:nvPr/>
        </p:nvCxnSpPr>
        <p:spPr bwMode="auto">
          <a:xfrm flipH="1">
            <a:off x="2743200" y="1981200"/>
            <a:ext cx="2438400" cy="32766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4021" name="Group 11"/>
          <p:cNvGrpSpPr>
            <a:grpSpLocks/>
          </p:cNvGrpSpPr>
          <p:nvPr/>
        </p:nvGrpSpPr>
        <p:grpSpPr bwMode="auto">
          <a:xfrm>
            <a:off x="4495800" y="2895600"/>
            <a:ext cx="4419600" cy="2946400"/>
            <a:chOff x="4495800" y="2895600"/>
            <a:chExt cx="4419600" cy="2946400"/>
          </a:xfrm>
        </p:grpSpPr>
        <p:pic>
          <p:nvPicPr>
            <p:cNvPr id="214022" name="Picture 5" descr="anat_orbiculari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2895600"/>
              <a:ext cx="4419600" cy="294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023" name="Rectangle 10"/>
            <p:cNvSpPr>
              <a:spLocks noChangeArrowheads="1"/>
            </p:cNvSpPr>
            <p:nvPr/>
          </p:nvSpPr>
          <p:spPr bwMode="auto">
            <a:xfrm>
              <a:off x="6705600" y="4876800"/>
              <a:ext cx="2133600" cy="3048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975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itchFamily="18" charset="0"/>
              </a:rPr>
              <a:t>Orbicularis Oris</a:t>
            </a:r>
            <a:r>
              <a:rPr lang="en-US" altLang="en-US" smtClean="0"/>
              <a:t> 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01800"/>
            <a:ext cx="4191000" cy="4775200"/>
          </a:xfrm>
        </p:spPr>
        <p:txBody>
          <a:bodyPr/>
          <a:lstStyle/>
          <a:p>
            <a:r>
              <a:rPr lang="en-US" altLang="en-US" smtClean="0">
                <a:solidFill>
                  <a:srgbClr val="FF3300"/>
                </a:solidFill>
              </a:rPr>
              <a:t>Origin: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By muscular skips to surround muscles</a:t>
            </a:r>
            <a:r>
              <a:rPr lang="en-US" altLang="en-US" smtClean="0"/>
              <a:t> </a:t>
            </a:r>
          </a:p>
          <a:p>
            <a:r>
              <a:rPr lang="en-US" altLang="en-US" smtClean="0">
                <a:solidFill>
                  <a:srgbClr val="CC00CC"/>
                </a:solidFill>
              </a:rPr>
              <a:t>Insertion: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Muscles interlace to surround mouth </a:t>
            </a:r>
            <a:endParaRPr lang="en-US" altLang="en-US" smtClean="0"/>
          </a:p>
          <a:p>
            <a:r>
              <a:rPr lang="en-US" altLang="en-US" smtClean="0">
                <a:solidFill>
                  <a:schemeClr val="tx2"/>
                </a:solidFill>
              </a:rPr>
              <a:t>Action:</a:t>
            </a:r>
            <a:r>
              <a:rPr lang="en-US" altLang="en-US" smtClean="0"/>
              <a:t> </a:t>
            </a:r>
            <a:r>
              <a:rPr lang="en-US" altLang="en-US" smtClean="0">
                <a:cs typeface="Times New Roman" pitchFamily="18" charset="0"/>
              </a:rPr>
              <a:t>Closes and purses lips</a:t>
            </a:r>
            <a:r>
              <a:rPr lang="en-US" altLang="en-US" smtClean="0"/>
              <a:t> </a:t>
            </a:r>
          </a:p>
        </p:txBody>
      </p:sp>
      <p:pic>
        <p:nvPicPr>
          <p:cNvPr id="215044" name="Picture 4" descr="1104bMusclFacialExpr_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8" t="15152" r="20262" b="19193"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5" name="Line 5"/>
          <p:cNvSpPr>
            <a:spLocks noChangeShapeType="1"/>
          </p:cNvSpPr>
          <p:nvPr/>
        </p:nvSpPr>
        <p:spPr bwMode="auto">
          <a:xfrm flipH="1">
            <a:off x="7315200" y="3276600"/>
            <a:ext cx="1600200" cy="4572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"/>
            <a:ext cx="8763000" cy="2362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d. </a:t>
            </a:r>
            <a:r>
              <a:rPr lang="en-US" b="1" i="1" dirty="0" err="1" smtClean="0">
                <a:solidFill>
                  <a:srgbClr val="FFFF00"/>
                </a:solidFill>
              </a:rPr>
              <a:t>buccinator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endParaRPr lang="en-US" b="1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</a:t>
            </a:r>
            <a:r>
              <a:rPr lang="en-US" sz="2600" b="1" dirty="0" smtClean="0">
                <a:solidFill>
                  <a:schemeClr val="tx2"/>
                </a:solidFill>
              </a:rPr>
              <a:t>* L: cheek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   * A: compresses cheek “trumpeter’s muscle” </a:t>
            </a:r>
          </a:p>
        </p:txBody>
      </p:sp>
      <p:pic>
        <p:nvPicPr>
          <p:cNvPr id="216067" name="Picture 5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47244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8" name="Picture 6" descr="facial-musc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30956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9" name="Line 7"/>
          <p:cNvSpPr>
            <a:spLocks noChangeShapeType="1"/>
          </p:cNvSpPr>
          <p:nvPr/>
        </p:nvSpPr>
        <p:spPr bwMode="auto">
          <a:xfrm flipH="1">
            <a:off x="7924800" y="1752600"/>
            <a:ext cx="914400" cy="3581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0" name="Line 8"/>
          <p:cNvSpPr>
            <a:spLocks noChangeShapeType="1"/>
          </p:cNvSpPr>
          <p:nvPr/>
        </p:nvSpPr>
        <p:spPr bwMode="auto">
          <a:xfrm>
            <a:off x="1143000" y="1905000"/>
            <a:ext cx="1981200" cy="3124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3596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450</Words>
  <Application>Microsoft Office PowerPoint</Application>
  <PresentationFormat>On-screen Show (4:3)</PresentationFormat>
  <Paragraphs>115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C. Muscles of the Head</vt:lpstr>
      <vt:lpstr>PowerPoint Presentation</vt:lpstr>
      <vt:lpstr>Frontalis </vt:lpstr>
      <vt:lpstr>PowerPoint Presentation</vt:lpstr>
      <vt:lpstr>PowerPoint Presentation</vt:lpstr>
      <vt:lpstr>Orbicularis Oris </vt:lpstr>
      <vt:lpstr>PowerPoint Presentation</vt:lpstr>
      <vt:lpstr>PowerPoint Presentation</vt:lpstr>
      <vt:lpstr>2. Muscles of Mastication (Chewing)</vt:lpstr>
      <vt:lpstr>Masseter  </vt:lpstr>
      <vt:lpstr>PowerPoint Presentation</vt:lpstr>
      <vt:lpstr>Temporalis  </vt:lpstr>
      <vt:lpstr>Muscles of Mastication</vt:lpstr>
      <vt:lpstr>D. Muscles of the Neck</vt:lpstr>
      <vt:lpstr>PowerPoint Presentation</vt:lpstr>
      <vt:lpstr>Muscles of the Anterior Neck and Throat: Suprahyoid</vt:lpstr>
      <vt:lpstr>Sternocleidomastoid </vt:lpstr>
      <vt:lpstr>Muscles of the Neck: Head Movements</vt:lpstr>
      <vt:lpstr>PowerPoint Presentation</vt:lpstr>
      <vt:lpstr>PowerPoint Presentation</vt:lpstr>
      <vt:lpstr>Trapezius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KALE</dc:creator>
  <cp:lastModifiedBy>LORI KALE</cp:lastModifiedBy>
  <cp:revision>1</cp:revision>
  <dcterms:created xsi:type="dcterms:W3CDTF">2015-01-06T19:25:48Z</dcterms:created>
  <dcterms:modified xsi:type="dcterms:W3CDTF">2015-01-06T19:29:07Z</dcterms:modified>
</cp:coreProperties>
</file>