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1C327-D1F0-4AA1-91B2-0817E7EF707D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88B4-5513-43BD-AA6B-06B7BBEC7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1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E7BCE7-E710-47DD-9CA7-D3D3ACA6DFEF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AE4E507-2F36-42F3-B4A2-E44176822484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0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1B52FF-9430-4988-9BF5-ADFE16A00EF7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1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1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19D1CC-0C15-4910-B7F9-493358068320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2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2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8DD4CE-FFAA-4CBA-952F-C29938B7D557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3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3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888776-E3C3-42CC-8849-804F136CB09F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4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4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059982-767E-4AA7-A11F-9AE852C82C31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5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5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45B3A4-3EE1-457C-BA41-D5E42B864CBE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6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0D8BFFF-D16B-459A-9433-2262051A5E59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7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7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4C7DC7-BDAB-4034-AF40-78FFCAFA889A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8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8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CCE79D-4823-4351-A7BF-0449A9C809C2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3C89EA-895E-4D1F-AE03-A0E7A4A70ED6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9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49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5E1ECF-C3E9-49D8-84DD-412535BEC98A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50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84698B-231D-4FFA-A8EF-7A879C50A4F6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1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51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24DF98-6139-4EB7-9124-BBFE53BE5C71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52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41ECB3-2EA4-4A02-A5FA-14151D6662AC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3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53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97CAC4-78FA-4A29-AD54-E5C672A07B72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BCE1F1-438C-4A65-9788-5D8EF9C1EFBA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3061EC-1F95-41F5-A438-327133E88D8A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4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4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625C17-42F7-4976-97D7-889B86EB1F04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4122D5-5C33-4B87-BEB9-E945FF549C62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CBB23C-F653-40F7-9422-C22CF81E81A5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545758-16C1-4372-AC3C-D2D5CAC2C58D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544956-FF65-4616-84CE-8AA3C7DFB1AF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7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2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2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00CF-F336-4592-BB74-CEDC8453BA1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12B2-01D8-47A8-AB9D-E11FD58BE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9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305800" cy="144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b="1" dirty="0" smtClean="0">
                <a:solidFill>
                  <a:schemeClr val="tx2"/>
                </a:solidFill>
              </a:rPr>
              <a:t>G. Muscles of the Arm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  * move the forearm (elbow) </a:t>
            </a:r>
          </a:p>
        </p:txBody>
      </p:sp>
      <p:grpSp>
        <p:nvGrpSpPr>
          <p:cNvPr id="257027" name="Group 4"/>
          <p:cNvGrpSpPr>
            <a:grpSpLocks/>
          </p:cNvGrpSpPr>
          <p:nvPr/>
        </p:nvGrpSpPr>
        <p:grpSpPr bwMode="auto">
          <a:xfrm>
            <a:off x="0" y="1447800"/>
            <a:ext cx="9144000" cy="5410200"/>
            <a:chOff x="0" y="672"/>
            <a:chExt cx="5621" cy="3408"/>
          </a:xfrm>
        </p:grpSpPr>
        <p:pic>
          <p:nvPicPr>
            <p:cNvPr id="2570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" r="51500" b="5022"/>
            <a:stretch>
              <a:fillRect/>
            </a:stretch>
          </p:blipFill>
          <p:spPr bwMode="auto">
            <a:xfrm>
              <a:off x="0" y="672"/>
              <a:ext cx="2765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9" t="1256" b="4602"/>
            <a:stretch>
              <a:fillRect/>
            </a:stretch>
          </p:blipFill>
          <p:spPr bwMode="auto">
            <a:xfrm>
              <a:off x="2688" y="672"/>
              <a:ext cx="2933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7028" name="Oval 25"/>
          <p:cNvSpPr>
            <a:spLocks noChangeArrowheads="1"/>
          </p:cNvSpPr>
          <p:nvPr/>
        </p:nvSpPr>
        <p:spPr bwMode="auto">
          <a:xfrm>
            <a:off x="7391400" y="3886200"/>
            <a:ext cx="175260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7029" name="Oval 25"/>
          <p:cNvSpPr>
            <a:spLocks noChangeArrowheads="1"/>
          </p:cNvSpPr>
          <p:nvPr/>
        </p:nvSpPr>
        <p:spPr bwMode="auto">
          <a:xfrm>
            <a:off x="0" y="4800600"/>
            <a:ext cx="1524000" cy="3810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7030" name="Oval 25"/>
          <p:cNvSpPr>
            <a:spLocks noChangeArrowheads="1"/>
          </p:cNvSpPr>
          <p:nvPr/>
        </p:nvSpPr>
        <p:spPr bwMode="auto">
          <a:xfrm>
            <a:off x="0" y="5181600"/>
            <a:ext cx="1143000" cy="304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22184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rmAutofit fontScale="90000"/>
          </a:bodyPr>
          <a:lstStyle/>
          <a:p>
            <a:pPr marL="1016000" indent="-1016000" algn="l" eaLnBrk="1" hangingPunct="1">
              <a:defRPr/>
            </a:pPr>
            <a:r>
              <a:rPr lang="en-US" sz="5400" b="1" dirty="0" smtClean="0"/>
              <a:t>I. Muscles that move the </a:t>
            </a:r>
            <a:br>
              <a:rPr lang="en-US" sz="5400" b="1" dirty="0" smtClean="0"/>
            </a:br>
            <a:r>
              <a:rPr lang="en-US" sz="5400" b="1" dirty="0" smtClean="0"/>
              <a:t>Hip  and Lower limb</a:t>
            </a:r>
          </a:p>
        </p:txBody>
      </p:sp>
      <p:pic>
        <p:nvPicPr>
          <p:cNvPr id="26624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" b="4068"/>
          <a:stretch>
            <a:fillRect/>
          </a:stretch>
        </p:blipFill>
        <p:spPr bwMode="auto">
          <a:xfrm>
            <a:off x="914400" y="18288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5410200" y="1828800"/>
            <a:ext cx="2886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021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>1. Muscles That Move the Hip (Femur)</a:t>
            </a:r>
          </a:p>
        </p:txBody>
      </p:sp>
      <p:pic>
        <p:nvPicPr>
          <p:cNvPr id="267267" name="Picture 6" descr="quadrants_il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4770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3745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3058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a.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iliopsoas</a:t>
            </a:r>
            <a:endParaRPr lang="fr-FR" sz="40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  </a:t>
            </a:r>
            <a:r>
              <a:rPr lang="fr-FR" sz="2800" b="1" dirty="0" smtClean="0">
                <a:solidFill>
                  <a:schemeClr val="tx2"/>
                </a:solidFill>
              </a:rPr>
              <a:t>* L: </a:t>
            </a:r>
            <a:r>
              <a:rPr lang="fr-FR" sz="2800" b="1" dirty="0" err="1" smtClean="0">
                <a:solidFill>
                  <a:schemeClr val="tx2"/>
                </a:solidFill>
              </a:rPr>
              <a:t>deep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err="1" smtClean="0">
                <a:solidFill>
                  <a:schemeClr val="tx2"/>
                </a:solidFill>
              </a:rPr>
              <a:t>anterior</a:t>
            </a:r>
            <a:r>
              <a:rPr lang="fr-FR" sz="2800" b="1" dirty="0" smtClean="0">
                <a:solidFill>
                  <a:schemeClr val="tx2"/>
                </a:solidFill>
              </a:rPr>
              <a:t> hip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flexes hip </a:t>
            </a:r>
          </a:p>
        </p:txBody>
      </p:sp>
      <p:pic>
        <p:nvPicPr>
          <p:cNvPr id="268291" name="Picture 5" descr="psoas_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28800"/>
            <a:ext cx="2946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2" name="Picture 7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4971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8293" name="Group 18"/>
          <p:cNvGrpSpPr>
            <a:grpSpLocks/>
          </p:cNvGrpSpPr>
          <p:nvPr/>
        </p:nvGrpSpPr>
        <p:grpSpPr bwMode="auto">
          <a:xfrm>
            <a:off x="2743200" y="1828800"/>
            <a:ext cx="3200400" cy="4800600"/>
            <a:chOff x="1728" y="1152"/>
            <a:chExt cx="2016" cy="3024"/>
          </a:xfrm>
        </p:grpSpPr>
        <p:pic>
          <p:nvPicPr>
            <p:cNvPr id="268294" name="Picture 13" descr="hip_muscle_flexo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152"/>
              <a:ext cx="2016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295" name="Freeform 16"/>
            <p:cNvSpPr>
              <a:spLocks/>
            </p:cNvSpPr>
            <p:nvPr/>
          </p:nvSpPr>
          <p:spPr bwMode="auto">
            <a:xfrm>
              <a:off x="2176" y="1536"/>
              <a:ext cx="224" cy="624"/>
            </a:xfrm>
            <a:custGeom>
              <a:avLst/>
              <a:gdLst>
                <a:gd name="T0" fmla="*/ 224 w 224"/>
                <a:gd name="T1" fmla="*/ 624 h 624"/>
                <a:gd name="T2" fmla="*/ 32 w 224"/>
                <a:gd name="T3" fmla="*/ 480 h 624"/>
                <a:gd name="T4" fmla="*/ 32 w 224"/>
                <a:gd name="T5" fmla="*/ 192 h 624"/>
                <a:gd name="T6" fmla="*/ 176 w 224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624"/>
                <a:gd name="T14" fmla="*/ 224 w 224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624">
                  <a:moveTo>
                    <a:pt x="224" y="624"/>
                  </a:moveTo>
                  <a:cubicBezTo>
                    <a:pt x="144" y="588"/>
                    <a:pt x="64" y="552"/>
                    <a:pt x="32" y="480"/>
                  </a:cubicBezTo>
                  <a:cubicBezTo>
                    <a:pt x="0" y="408"/>
                    <a:pt x="8" y="272"/>
                    <a:pt x="32" y="192"/>
                  </a:cubicBezTo>
                  <a:cubicBezTo>
                    <a:pt x="56" y="112"/>
                    <a:pt x="116" y="56"/>
                    <a:pt x="176" y="0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1231613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7630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b. </a:t>
            </a:r>
            <a:r>
              <a:rPr lang="en-US" sz="4000" b="1" i="1" dirty="0" smtClean="0">
                <a:solidFill>
                  <a:srgbClr val="FFFF00"/>
                </a:solidFill>
              </a:rPr>
              <a:t>gluteus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maximus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posterior hip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extends hip </a:t>
            </a:r>
          </a:p>
        </p:txBody>
      </p:sp>
      <p:pic>
        <p:nvPicPr>
          <p:cNvPr id="269315" name="Picture 5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1829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9316" name="Group 15"/>
          <p:cNvGrpSpPr>
            <a:grpSpLocks/>
          </p:cNvGrpSpPr>
          <p:nvPr/>
        </p:nvGrpSpPr>
        <p:grpSpPr bwMode="auto">
          <a:xfrm>
            <a:off x="5943600" y="2057400"/>
            <a:ext cx="3240088" cy="4419600"/>
            <a:chOff x="3744" y="1296"/>
            <a:chExt cx="2041" cy="2784"/>
          </a:xfrm>
        </p:grpSpPr>
        <p:pic>
          <p:nvPicPr>
            <p:cNvPr id="269321" name="Picture 10" descr="hip_muscle_extenso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296"/>
              <a:ext cx="2041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322" name="Freeform 13"/>
            <p:cNvSpPr>
              <a:spLocks/>
            </p:cNvSpPr>
            <p:nvPr/>
          </p:nvSpPr>
          <p:spPr bwMode="auto">
            <a:xfrm>
              <a:off x="4896" y="1872"/>
              <a:ext cx="384" cy="432"/>
            </a:xfrm>
            <a:custGeom>
              <a:avLst/>
              <a:gdLst>
                <a:gd name="T0" fmla="*/ 0 w 384"/>
                <a:gd name="T1" fmla="*/ 432 h 432"/>
                <a:gd name="T2" fmla="*/ 240 w 384"/>
                <a:gd name="T3" fmla="*/ 288 h 432"/>
                <a:gd name="T4" fmla="*/ 384 w 384"/>
                <a:gd name="T5" fmla="*/ 0 h 432"/>
                <a:gd name="T6" fmla="*/ 0 60000 65536"/>
                <a:gd name="T7" fmla="*/ 0 60000 65536"/>
                <a:gd name="T8" fmla="*/ 0 60000 65536"/>
                <a:gd name="T9" fmla="*/ 0 w 384"/>
                <a:gd name="T10" fmla="*/ 0 h 432"/>
                <a:gd name="T11" fmla="*/ 384 w 38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32">
                  <a:moveTo>
                    <a:pt x="0" y="432"/>
                  </a:moveTo>
                  <a:cubicBezTo>
                    <a:pt x="88" y="396"/>
                    <a:pt x="176" y="360"/>
                    <a:pt x="240" y="288"/>
                  </a:cubicBezTo>
                  <a:cubicBezTo>
                    <a:pt x="304" y="216"/>
                    <a:pt x="360" y="48"/>
                    <a:pt x="384" y="0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317" name="Freeform 16"/>
          <p:cNvSpPr>
            <a:spLocks/>
          </p:cNvSpPr>
          <p:nvPr/>
        </p:nvSpPr>
        <p:spPr bwMode="auto">
          <a:xfrm>
            <a:off x="6477000" y="1371600"/>
            <a:ext cx="609600" cy="1447800"/>
          </a:xfrm>
          <a:custGeom>
            <a:avLst/>
            <a:gdLst>
              <a:gd name="T0" fmla="*/ 0 w 480"/>
              <a:gd name="T1" fmla="*/ 2147483647 h 784"/>
              <a:gd name="T2" fmla="*/ 2147483647 w 480"/>
              <a:gd name="T3" fmla="*/ 2147483647 h 784"/>
              <a:gd name="T4" fmla="*/ 2147483647 w 480"/>
              <a:gd name="T5" fmla="*/ 2147483647 h 784"/>
              <a:gd name="T6" fmla="*/ 0 60000 65536"/>
              <a:gd name="T7" fmla="*/ 0 60000 65536"/>
              <a:gd name="T8" fmla="*/ 0 60000 65536"/>
              <a:gd name="T9" fmla="*/ 0 w 480"/>
              <a:gd name="T10" fmla="*/ 0 h 784"/>
              <a:gd name="T11" fmla="*/ 480 w 480"/>
              <a:gd name="T12" fmla="*/ 784 h 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84">
                <a:moveTo>
                  <a:pt x="0" y="112"/>
                </a:moveTo>
                <a:cubicBezTo>
                  <a:pt x="152" y="56"/>
                  <a:pt x="304" y="0"/>
                  <a:pt x="384" y="112"/>
                </a:cubicBezTo>
                <a:cubicBezTo>
                  <a:pt x="464" y="224"/>
                  <a:pt x="472" y="504"/>
                  <a:pt x="480" y="784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93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3276600" y="2057400"/>
            <a:ext cx="2568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9" name="Oval 18"/>
          <p:cNvSpPr>
            <a:spLocks noChangeArrowheads="1"/>
          </p:cNvSpPr>
          <p:nvPr/>
        </p:nvSpPr>
        <p:spPr bwMode="auto">
          <a:xfrm>
            <a:off x="2057400" y="3505200"/>
            <a:ext cx="1219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9320" name="Oval 19"/>
          <p:cNvSpPr>
            <a:spLocks noChangeArrowheads="1"/>
          </p:cNvSpPr>
          <p:nvPr/>
        </p:nvSpPr>
        <p:spPr bwMode="auto">
          <a:xfrm>
            <a:off x="4495800" y="3124200"/>
            <a:ext cx="1219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729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c. </a:t>
            </a:r>
            <a:r>
              <a:rPr lang="en-US" sz="4000" b="1" i="1" dirty="0" smtClean="0">
                <a:solidFill>
                  <a:srgbClr val="FFFF00"/>
                </a:solidFill>
              </a:rPr>
              <a:t>gluteus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medius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lateral hip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abducts hip</a:t>
            </a:r>
          </a:p>
        </p:txBody>
      </p:sp>
      <p:pic>
        <p:nvPicPr>
          <p:cNvPr id="270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2819400" y="2057400"/>
            <a:ext cx="2524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0" name="Picture 6" descr="glutmed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651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1" name="Picture 8" descr="hip_muscle_abduc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619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2" name="Freeform 10"/>
          <p:cNvSpPr>
            <a:spLocks/>
          </p:cNvSpPr>
          <p:nvPr/>
        </p:nvSpPr>
        <p:spPr bwMode="auto">
          <a:xfrm>
            <a:off x="6248400" y="1600200"/>
            <a:ext cx="762000" cy="1244600"/>
          </a:xfrm>
          <a:custGeom>
            <a:avLst/>
            <a:gdLst>
              <a:gd name="T0" fmla="*/ 0 w 480"/>
              <a:gd name="T1" fmla="*/ 2147483647 h 784"/>
              <a:gd name="T2" fmla="*/ 2147483647 w 480"/>
              <a:gd name="T3" fmla="*/ 2147483647 h 784"/>
              <a:gd name="T4" fmla="*/ 2147483647 w 480"/>
              <a:gd name="T5" fmla="*/ 2147483647 h 784"/>
              <a:gd name="T6" fmla="*/ 0 60000 65536"/>
              <a:gd name="T7" fmla="*/ 0 60000 65536"/>
              <a:gd name="T8" fmla="*/ 0 60000 65536"/>
              <a:gd name="T9" fmla="*/ 0 w 480"/>
              <a:gd name="T10" fmla="*/ 0 h 784"/>
              <a:gd name="T11" fmla="*/ 480 w 480"/>
              <a:gd name="T12" fmla="*/ 784 h 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84">
                <a:moveTo>
                  <a:pt x="0" y="112"/>
                </a:moveTo>
                <a:cubicBezTo>
                  <a:pt x="152" y="56"/>
                  <a:pt x="304" y="0"/>
                  <a:pt x="384" y="112"/>
                </a:cubicBezTo>
                <a:cubicBezTo>
                  <a:pt x="464" y="224"/>
                  <a:pt x="472" y="504"/>
                  <a:pt x="480" y="784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411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d. </a:t>
            </a:r>
            <a:r>
              <a:rPr lang="en-US" sz="4000" b="1" i="1" dirty="0" smtClean="0">
                <a:solidFill>
                  <a:srgbClr val="FFFF00"/>
                </a:solidFill>
              </a:rPr>
              <a:t>adductor group (groin)</a:t>
            </a:r>
            <a:endParaRPr lang="en-US" sz="40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medial thigh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adducts hip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271363" name="Picture 5" descr="addmag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11255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4" name="Picture 7" descr="addbrev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11287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5" name="Picture 15" descr="hip_muscle_adduc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254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8817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3" descr=" 07_17.jpg                                                      0007A02Asue1                           B746AFE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Rectangle 4"/>
          <p:cNvSpPr>
            <a:spLocks noChangeArrowheads="1"/>
          </p:cNvSpPr>
          <p:nvPr/>
        </p:nvSpPr>
        <p:spPr bwMode="auto">
          <a:xfrm>
            <a:off x="1981200" y="0"/>
            <a:ext cx="52578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"/>
            <a:ext cx="8229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4800" b="1" dirty="0" smtClean="0">
                <a:solidFill>
                  <a:schemeClr val="tx2"/>
                </a:solidFill>
              </a:rPr>
              <a:t>e.</a:t>
            </a:r>
            <a:r>
              <a:rPr lang="fr-FR" sz="4800" b="1" dirty="0" smtClean="0">
                <a:solidFill>
                  <a:srgbClr val="FFFF00"/>
                </a:solidFill>
              </a:rPr>
              <a:t> </a:t>
            </a:r>
            <a:r>
              <a:rPr lang="fr-FR" sz="4800" b="1" i="1" dirty="0" err="1" smtClean="0">
                <a:solidFill>
                  <a:srgbClr val="FFFF00"/>
                </a:solidFill>
              </a:rPr>
              <a:t>sartorius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crosses front of thigh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flexes, abducts, rotates hip</a:t>
            </a:r>
          </a:p>
        </p:txBody>
      </p:sp>
      <p:pic>
        <p:nvPicPr>
          <p:cNvPr id="273411" name="Picture 5" descr="sartor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1300"/>
            <a:ext cx="169862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2" name="Line 6"/>
          <p:cNvSpPr>
            <a:spLocks noChangeShapeType="1"/>
          </p:cNvSpPr>
          <p:nvPr/>
        </p:nvSpPr>
        <p:spPr bwMode="auto">
          <a:xfrm>
            <a:off x="2819400" y="1981200"/>
            <a:ext cx="518160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2. Muscles that move the Knee</a:t>
            </a:r>
          </a:p>
        </p:txBody>
      </p:sp>
      <p:pic>
        <p:nvPicPr>
          <p:cNvPr id="274435" name="Picture 9" descr="ex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4742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a.</a:t>
            </a:r>
            <a:r>
              <a:rPr lang="en-US" sz="4000" b="1" i="1" dirty="0" smtClean="0">
                <a:solidFill>
                  <a:schemeClr val="tx2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quadriceps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femoris</a:t>
            </a:r>
            <a:r>
              <a:rPr lang="en-US" sz="4000" b="1" i="1" dirty="0" smtClean="0">
                <a:solidFill>
                  <a:srgbClr val="FFFF00"/>
                </a:solidFill>
              </a:rPr>
              <a:t> group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L: anterior thigh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A: extends knee</a:t>
            </a:r>
          </a:p>
        </p:txBody>
      </p:sp>
      <p:grpSp>
        <p:nvGrpSpPr>
          <p:cNvPr id="275459" name="Group 12"/>
          <p:cNvGrpSpPr>
            <a:grpSpLocks/>
          </p:cNvGrpSpPr>
          <p:nvPr/>
        </p:nvGrpSpPr>
        <p:grpSpPr bwMode="auto">
          <a:xfrm>
            <a:off x="4267200" y="1828800"/>
            <a:ext cx="4411663" cy="5029200"/>
            <a:chOff x="1104" y="1152"/>
            <a:chExt cx="2779" cy="3168"/>
          </a:xfrm>
        </p:grpSpPr>
        <p:pic>
          <p:nvPicPr>
            <p:cNvPr id="275462" name="Picture 7" descr="vasti: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812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463" name="Picture 9" descr="rectusfemorisant: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152"/>
              <a:ext cx="811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464" name="Picture 11" descr="QuadricepsAnteri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152"/>
              <a:ext cx="873" cy="3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5460" name="Text Box 13"/>
          <p:cNvSpPr txBox="1">
            <a:spLocks noChangeArrowheads="1"/>
          </p:cNvSpPr>
          <p:nvPr/>
        </p:nvSpPr>
        <p:spPr bwMode="auto">
          <a:xfrm>
            <a:off x="457200" y="3276600"/>
            <a:ext cx="3581400" cy="1552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</a:rPr>
              <a:t>vastus lateralis</a:t>
            </a:r>
          </a:p>
          <a:p>
            <a:r>
              <a:rPr lang="en-US" altLang="en-US" sz="2400" b="1">
                <a:solidFill>
                  <a:srgbClr val="000000"/>
                </a:solidFill>
              </a:rPr>
              <a:t>vastus medialis</a:t>
            </a:r>
          </a:p>
          <a:p>
            <a:r>
              <a:rPr lang="en-US" altLang="en-US" sz="2400" b="1">
                <a:solidFill>
                  <a:srgbClr val="000000"/>
                </a:solidFill>
              </a:rPr>
              <a:t>vastus intermedius</a:t>
            </a:r>
          </a:p>
          <a:p>
            <a:r>
              <a:rPr lang="en-US" altLang="en-US" sz="2400" b="1">
                <a:solidFill>
                  <a:srgbClr val="000000"/>
                </a:solidFill>
              </a:rPr>
              <a:t>rectus femoris</a:t>
            </a:r>
          </a:p>
        </p:txBody>
      </p:sp>
      <p:sp>
        <p:nvSpPr>
          <p:cNvPr id="275461" name="Freeform 14"/>
          <p:cNvSpPr>
            <a:spLocks/>
          </p:cNvSpPr>
          <p:nvPr/>
        </p:nvSpPr>
        <p:spPr bwMode="auto">
          <a:xfrm>
            <a:off x="177800" y="533400"/>
            <a:ext cx="965200" cy="2590800"/>
          </a:xfrm>
          <a:custGeom>
            <a:avLst/>
            <a:gdLst>
              <a:gd name="T0" fmla="*/ 2147483647 w 608"/>
              <a:gd name="T1" fmla="*/ 0 h 1632"/>
              <a:gd name="T2" fmla="*/ 2147483647 w 608"/>
              <a:gd name="T3" fmla="*/ 2147483647 h 1632"/>
              <a:gd name="T4" fmla="*/ 2147483647 w 608"/>
              <a:gd name="T5" fmla="*/ 2147483647 h 1632"/>
              <a:gd name="T6" fmla="*/ 0 60000 65536"/>
              <a:gd name="T7" fmla="*/ 0 60000 65536"/>
              <a:gd name="T8" fmla="*/ 0 60000 65536"/>
              <a:gd name="T9" fmla="*/ 0 w 608"/>
              <a:gd name="T10" fmla="*/ 0 h 1632"/>
              <a:gd name="T11" fmla="*/ 608 w 608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1632">
                <a:moveTo>
                  <a:pt x="128" y="0"/>
                </a:moveTo>
                <a:cubicBezTo>
                  <a:pt x="64" y="296"/>
                  <a:pt x="0" y="592"/>
                  <a:pt x="80" y="864"/>
                </a:cubicBezTo>
                <a:cubicBezTo>
                  <a:pt x="160" y="1136"/>
                  <a:pt x="384" y="1384"/>
                  <a:pt x="608" y="1632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387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1. </a:t>
            </a:r>
            <a:r>
              <a:rPr lang="en-US" sz="3600" b="1" i="1" dirty="0" smtClean="0">
                <a:solidFill>
                  <a:srgbClr val="FFFF00"/>
                </a:solidFill>
              </a:rPr>
              <a:t>biceps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brachii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anterior upper arm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flexes elbow, </a:t>
            </a:r>
            <a:r>
              <a:rPr lang="en-US" sz="2800" b="1" dirty="0" err="1" smtClean="0">
                <a:solidFill>
                  <a:schemeClr val="tx2"/>
                </a:solidFill>
              </a:rPr>
              <a:t>supinates</a:t>
            </a:r>
            <a:r>
              <a:rPr lang="en-US" sz="2800" b="1" dirty="0" smtClean="0">
                <a:solidFill>
                  <a:schemeClr val="tx2"/>
                </a:solidFill>
              </a:rPr>
              <a:t> hand </a:t>
            </a:r>
          </a:p>
        </p:txBody>
      </p:sp>
      <p:pic>
        <p:nvPicPr>
          <p:cNvPr id="258051" name="Picture 8" descr="bicepsbrach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419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2" name="Oval 9"/>
          <p:cNvSpPr>
            <a:spLocks noChangeArrowheads="1"/>
          </p:cNvSpPr>
          <p:nvPr/>
        </p:nvSpPr>
        <p:spPr bwMode="auto">
          <a:xfrm>
            <a:off x="4800600" y="4038600"/>
            <a:ext cx="1066800" cy="609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8053" name="Line 10"/>
          <p:cNvSpPr>
            <a:spLocks noChangeShapeType="1"/>
          </p:cNvSpPr>
          <p:nvPr/>
        </p:nvSpPr>
        <p:spPr bwMode="auto">
          <a:xfrm>
            <a:off x="381000" y="1219200"/>
            <a:ext cx="457200" cy="2743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8054" name="Group 7"/>
          <p:cNvGrpSpPr>
            <a:grpSpLocks/>
          </p:cNvGrpSpPr>
          <p:nvPr/>
        </p:nvGrpSpPr>
        <p:grpSpPr bwMode="auto">
          <a:xfrm>
            <a:off x="2819400" y="1752600"/>
            <a:ext cx="6324600" cy="4756150"/>
            <a:chOff x="2819400" y="1752600"/>
            <a:chExt cx="6324600" cy="4756150"/>
          </a:xfrm>
        </p:grpSpPr>
        <p:pic>
          <p:nvPicPr>
            <p:cNvPr id="258055" name="Picture 5" descr="Image Previ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752600"/>
              <a:ext cx="6324600" cy="475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056" name="Rectangle 6"/>
            <p:cNvSpPr>
              <a:spLocks noChangeArrowheads="1"/>
            </p:cNvSpPr>
            <p:nvPr/>
          </p:nvSpPr>
          <p:spPr bwMode="auto">
            <a:xfrm>
              <a:off x="4114800" y="1752600"/>
              <a:ext cx="38100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027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3" descr=" 07_17.jpg                                                      0007A02Asue1                           B746AFE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3" name="Rectangle 4"/>
          <p:cNvSpPr>
            <a:spLocks noChangeArrowheads="1"/>
          </p:cNvSpPr>
          <p:nvPr/>
        </p:nvSpPr>
        <p:spPr bwMode="auto">
          <a:xfrm>
            <a:off x="1981200" y="0"/>
            <a:ext cx="52578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6106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chemeClr val="tx2"/>
                </a:solidFill>
              </a:rPr>
              <a:t>b. </a:t>
            </a:r>
            <a:r>
              <a:rPr lang="en-US" sz="4800" b="1" i="1" dirty="0" smtClean="0">
                <a:solidFill>
                  <a:srgbClr val="FFFF00"/>
                </a:solidFill>
              </a:rPr>
              <a:t>hamstring group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posterior thigh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flexes knee, extends hip</a:t>
            </a:r>
          </a:p>
        </p:txBody>
      </p:sp>
      <p:pic>
        <p:nvPicPr>
          <p:cNvPr id="277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5734050" y="990600"/>
            <a:ext cx="34099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8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3581400" cy="118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</a:rPr>
              <a:t>semitendinosus</a:t>
            </a:r>
          </a:p>
          <a:p>
            <a:r>
              <a:rPr lang="en-US" altLang="en-US" sz="2400" b="1">
                <a:solidFill>
                  <a:srgbClr val="000000"/>
                </a:solidFill>
              </a:rPr>
              <a:t>semimembranosus</a:t>
            </a:r>
          </a:p>
          <a:p>
            <a:r>
              <a:rPr lang="en-US" altLang="en-US" sz="2400" b="1">
                <a:solidFill>
                  <a:srgbClr val="000000"/>
                </a:solidFill>
              </a:rPr>
              <a:t>biceps femoris</a:t>
            </a:r>
          </a:p>
        </p:txBody>
      </p:sp>
      <p:sp>
        <p:nvSpPr>
          <p:cNvPr id="277509" name="Freeform 6"/>
          <p:cNvSpPr>
            <a:spLocks/>
          </p:cNvSpPr>
          <p:nvPr/>
        </p:nvSpPr>
        <p:spPr bwMode="auto">
          <a:xfrm>
            <a:off x="254000" y="838200"/>
            <a:ext cx="965200" cy="2590800"/>
          </a:xfrm>
          <a:custGeom>
            <a:avLst/>
            <a:gdLst>
              <a:gd name="T0" fmla="*/ 2147483647 w 608"/>
              <a:gd name="T1" fmla="*/ 0 h 1632"/>
              <a:gd name="T2" fmla="*/ 2147483647 w 608"/>
              <a:gd name="T3" fmla="*/ 2147483647 h 1632"/>
              <a:gd name="T4" fmla="*/ 2147483647 w 608"/>
              <a:gd name="T5" fmla="*/ 2147483647 h 1632"/>
              <a:gd name="T6" fmla="*/ 0 60000 65536"/>
              <a:gd name="T7" fmla="*/ 0 60000 65536"/>
              <a:gd name="T8" fmla="*/ 0 60000 65536"/>
              <a:gd name="T9" fmla="*/ 0 w 608"/>
              <a:gd name="T10" fmla="*/ 0 h 1632"/>
              <a:gd name="T11" fmla="*/ 608 w 608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1632">
                <a:moveTo>
                  <a:pt x="128" y="0"/>
                </a:moveTo>
                <a:cubicBezTo>
                  <a:pt x="64" y="296"/>
                  <a:pt x="0" y="592"/>
                  <a:pt x="80" y="864"/>
                </a:cubicBezTo>
                <a:cubicBezTo>
                  <a:pt x="160" y="1136"/>
                  <a:pt x="384" y="1384"/>
                  <a:pt x="608" y="1632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963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0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46"/>
          </a:xfrm>
        </p:grpSpPr>
        <p:pic>
          <p:nvPicPr>
            <p:cNvPr id="278531" name="Picture 3" descr=" 07_18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532" name="Rectangle 4"/>
            <p:cNvSpPr>
              <a:spLocks noChangeArrowheads="1"/>
            </p:cNvSpPr>
            <p:nvPr/>
          </p:nvSpPr>
          <p:spPr bwMode="auto">
            <a:xfrm>
              <a:off x="1981200" y="0"/>
              <a:ext cx="53340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731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/>
              <a:t>3. Muscles that Move the </a:t>
            </a:r>
            <a:br>
              <a:rPr lang="en-US" sz="4800" b="1" dirty="0" smtClean="0"/>
            </a:br>
            <a:r>
              <a:rPr lang="en-US" sz="4800" b="1" dirty="0" smtClean="0"/>
              <a:t>    Ankle and Toes</a:t>
            </a:r>
          </a:p>
        </p:txBody>
      </p:sp>
      <p:grpSp>
        <p:nvGrpSpPr>
          <p:cNvPr id="279555" name="Group 10"/>
          <p:cNvGrpSpPr>
            <a:grpSpLocks/>
          </p:cNvGrpSpPr>
          <p:nvPr/>
        </p:nvGrpSpPr>
        <p:grpSpPr bwMode="auto">
          <a:xfrm>
            <a:off x="0" y="1600200"/>
            <a:ext cx="9223375" cy="4800600"/>
            <a:chOff x="0" y="1008"/>
            <a:chExt cx="5810" cy="3024"/>
          </a:xfrm>
        </p:grpSpPr>
        <p:pic>
          <p:nvPicPr>
            <p:cNvPr id="27955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3"/>
            <a:stretch>
              <a:fillRect/>
            </a:stretch>
          </p:blipFill>
          <p:spPr bwMode="auto">
            <a:xfrm>
              <a:off x="1824" y="1008"/>
              <a:ext cx="1800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55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3"/>
            <a:stretch>
              <a:fillRect/>
            </a:stretch>
          </p:blipFill>
          <p:spPr bwMode="auto">
            <a:xfrm>
              <a:off x="0" y="1008"/>
              <a:ext cx="1737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55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7"/>
            <a:stretch>
              <a:fillRect/>
            </a:stretch>
          </p:blipFill>
          <p:spPr bwMode="auto">
            <a:xfrm>
              <a:off x="3696" y="1008"/>
              <a:ext cx="2114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9728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a.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gastrocnemius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L: posterior lower leg (calf)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A: plantar flexes, </a:t>
            </a:r>
            <a:r>
              <a:rPr lang="en-US" sz="2800" b="1" dirty="0" err="1" smtClean="0">
                <a:solidFill>
                  <a:schemeClr val="tx2"/>
                </a:solidFill>
              </a:rPr>
              <a:t>everts</a:t>
            </a:r>
            <a:r>
              <a:rPr lang="en-US" sz="2800" b="1" dirty="0" smtClean="0">
                <a:solidFill>
                  <a:schemeClr val="tx2"/>
                </a:solidFill>
              </a:rPr>
              <a:t> ankle</a:t>
            </a:r>
          </a:p>
        </p:txBody>
      </p:sp>
      <p:pic>
        <p:nvPicPr>
          <p:cNvPr id="458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3124200" y="2057400"/>
            <a:ext cx="2857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57" name="Line 5"/>
          <p:cNvSpPr>
            <a:spLocks noChangeShapeType="1"/>
          </p:cNvSpPr>
          <p:nvPr/>
        </p:nvSpPr>
        <p:spPr bwMode="auto">
          <a:xfrm flipH="1">
            <a:off x="4876800" y="2286000"/>
            <a:ext cx="2743200" cy="1676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43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b.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tibialis</a:t>
            </a:r>
            <a:r>
              <a:rPr lang="en-US" sz="4000" b="1" i="1" dirty="0" smtClean="0">
                <a:solidFill>
                  <a:srgbClr val="FFFF00"/>
                </a:solidFill>
              </a:rPr>
              <a:t> anterior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anterior lower leg (shin)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</a:t>
            </a:r>
            <a:r>
              <a:rPr lang="en-US" sz="2800" b="1" dirty="0" err="1" smtClean="0">
                <a:solidFill>
                  <a:schemeClr val="tx2"/>
                </a:solidFill>
              </a:rPr>
              <a:t>dorsiflexes</a:t>
            </a:r>
            <a:r>
              <a:rPr lang="en-US" sz="2800" b="1" dirty="0" smtClean="0">
                <a:solidFill>
                  <a:schemeClr val="tx2"/>
                </a:solidFill>
              </a:rPr>
              <a:t>, inverts foot</a:t>
            </a:r>
          </a:p>
        </p:txBody>
      </p:sp>
      <p:pic>
        <p:nvPicPr>
          <p:cNvPr id="4597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1447800" y="2057400"/>
            <a:ext cx="2757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87" name="Line 11"/>
          <p:cNvSpPr>
            <a:spLocks noChangeShapeType="1"/>
          </p:cNvSpPr>
          <p:nvPr/>
        </p:nvSpPr>
        <p:spPr bwMode="auto">
          <a:xfrm>
            <a:off x="0" y="3276600"/>
            <a:ext cx="2133600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9789" name="Picture 13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810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90" name="Line 14"/>
          <p:cNvSpPr>
            <a:spLocks noChangeShapeType="1"/>
          </p:cNvSpPr>
          <p:nvPr/>
        </p:nvSpPr>
        <p:spPr bwMode="auto">
          <a:xfrm>
            <a:off x="4648200" y="1905000"/>
            <a:ext cx="45720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5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7" grpId="0" animBg="1"/>
      <p:bldP spid="4597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"/>
            <a:ext cx="8229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c.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peroneus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longus</a:t>
            </a:r>
            <a:r>
              <a:rPr lang="en-US" sz="4000" b="1" i="1" dirty="0" smtClean="0">
                <a:solidFill>
                  <a:srgbClr val="FFFF00"/>
                </a:solidFill>
              </a:rPr>
              <a:t> and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brevis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L: lateral lower leg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A: </a:t>
            </a:r>
            <a:r>
              <a:rPr lang="en-US" sz="2800" b="1" dirty="0" err="1" smtClean="0">
                <a:solidFill>
                  <a:schemeClr val="tx2"/>
                </a:solidFill>
              </a:rPr>
              <a:t>evert</a:t>
            </a:r>
            <a:r>
              <a:rPr lang="en-US" sz="2800" b="1" dirty="0" smtClean="0">
                <a:solidFill>
                  <a:schemeClr val="tx2"/>
                </a:solidFill>
              </a:rPr>
              <a:t>, plantar flex foot</a:t>
            </a:r>
          </a:p>
        </p:txBody>
      </p:sp>
      <p:grpSp>
        <p:nvGrpSpPr>
          <p:cNvPr id="282627" name="Group 5"/>
          <p:cNvGrpSpPr>
            <a:grpSpLocks/>
          </p:cNvGrpSpPr>
          <p:nvPr/>
        </p:nvGrpSpPr>
        <p:grpSpPr bwMode="auto">
          <a:xfrm>
            <a:off x="1219200" y="1905000"/>
            <a:ext cx="6934200" cy="4953000"/>
            <a:chOff x="533400" y="760413"/>
            <a:chExt cx="8129587" cy="6097587"/>
          </a:xfrm>
        </p:grpSpPr>
        <p:pic>
          <p:nvPicPr>
            <p:cNvPr id="282628" name="Picture 3" descr=" 07_19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0413"/>
              <a:ext cx="8129587" cy="609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629" name="Rectangle 4"/>
            <p:cNvSpPr>
              <a:spLocks noChangeArrowheads="1"/>
            </p:cNvSpPr>
            <p:nvPr/>
          </p:nvSpPr>
          <p:spPr bwMode="auto">
            <a:xfrm>
              <a:off x="2286000" y="762000"/>
              <a:ext cx="49530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"/>
            <a:ext cx="8610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d. </a:t>
            </a:r>
            <a:r>
              <a:rPr lang="en-US" b="1" i="1" dirty="0" smtClean="0">
                <a:solidFill>
                  <a:srgbClr val="FFFF00"/>
                </a:solidFill>
              </a:rPr>
              <a:t>flexor/extensor </a:t>
            </a:r>
            <a:r>
              <a:rPr lang="en-US" b="1" i="1" dirty="0" err="1" smtClean="0">
                <a:solidFill>
                  <a:srgbClr val="FFFF00"/>
                </a:solidFill>
              </a:rPr>
              <a:t>digitorum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longus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L: lateral posterior lower leg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A: flex/extend toes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7"/>
          <a:stretch>
            <a:fillRect/>
          </a:stretch>
        </p:blipFill>
        <p:spPr bwMode="auto">
          <a:xfrm>
            <a:off x="2743200" y="1905000"/>
            <a:ext cx="3355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2.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brachialis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medial upper arm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flexes elbow</a:t>
            </a:r>
          </a:p>
        </p:txBody>
      </p:sp>
      <p:pic>
        <p:nvPicPr>
          <p:cNvPr id="259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2469" b="6172"/>
          <a:stretch>
            <a:fillRect/>
          </a:stretch>
        </p:blipFill>
        <p:spPr bwMode="auto">
          <a:xfrm>
            <a:off x="3886200" y="1905000"/>
            <a:ext cx="43767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6" name="Picture 6" descr="brachialis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7574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7" name="Oval 7"/>
          <p:cNvSpPr>
            <a:spLocks noChangeArrowheads="1"/>
          </p:cNvSpPr>
          <p:nvPr/>
        </p:nvSpPr>
        <p:spPr bwMode="auto">
          <a:xfrm>
            <a:off x="3886200" y="4724400"/>
            <a:ext cx="1524000" cy="3810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9078" name="Line 8"/>
          <p:cNvSpPr>
            <a:spLocks noChangeShapeType="1"/>
          </p:cNvSpPr>
          <p:nvPr/>
        </p:nvSpPr>
        <p:spPr bwMode="auto">
          <a:xfrm>
            <a:off x="0" y="3581400"/>
            <a:ext cx="121920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3. </a:t>
            </a:r>
            <a:r>
              <a:rPr lang="en-US" sz="3600" b="1" i="1" dirty="0" smtClean="0">
                <a:solidFill>
                  <a:srgbClr val="FFFF00"/>
                </a:solidFill>
              </a:rPr>
              <a:t>triceps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brachii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posterior upper arm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extends elbow</a:t>
            </a:r>
          </a:p>
        </p:txBody>
      </p:sp>
      <p:pic>
        <p:nvPicPr>
          <p:cNvPr id="260099" name="Picture 5" descr="triceps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828800"/>
            <a:ext cx="3311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0" name="Line 6"/>
          <p:cNvSpPr>
            <a:spLocks noChangeShapeType="1"/>
          </p:cNvSpPr>
          <p:nvPr/>
        </p:nvSpPr>
        <p:spPr bwMode="auto">
          <a:xfrm flipH="1">
            <a:off x="7467600" y="1143000"/>
            <a:ext cx="914400" cy="3429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0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9" t="1256" b="4602"/>
          <a:stretch>
            <a:fillRect/>
          </a:stretch>
        </p:blipFill>
        <p:spPr bwMode="auto">
          <a:xfrm>
            <a:off x="533400" y="1830388"/>
            <a:ext cx="42672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1440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700" b="1" dirty="0" smtClean="0"/>
              <a:t>H. Muscles of the Forearm </a:t>
            </a:r>
          </a:p>
        </p:txBody>
      </p:sp>
      <p:pic>
        <p:nvPicPr>
          <p:cNvPr id="261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00200"/>
            <a:ext cx="45005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656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99060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* move the hand (wrist) and fingers</a:t>
            </a:r>
            <a:endParaRPr lang="en-US" alt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1.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supinator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L: anterior/medial forearm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A: </a:t>
            </a:r>
            <a:r>
              <a:rPr lang="en-US" sz="2800" b="1" dirty="0" err="1" smtClean="0">
                <a:solidFill>
                  <a:schemeClr val="tx2"/>
                </a:solidFill>
              </a:rPr>
              <a:t>supinates</a:t>
            </a:r>
            <a:r>
              <a:rPr lang="en-US" sz="2800" b="1" dirty="0" smtClean="0">
                <a:solidFill>
                  <a:schemeClr val="tx2"/>
                </a:solidFill>
              </a:rPr>
              <a:t> hand</a:t>
            </a:r>
          </a:p>
        </p:txBody>
      </p:sp>
      <p:pic>
        <p:nvPicPr>
          <p:cNvPr id="262147" name="Picture 5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28654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1654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53" name="Oval 9"/>
          <p:cNvSpPr>
            <a:spLocks noChangeArrowheads="1"/>
          </p:cNvSpPr>
          <p:nvPr/>
        </p:nvSpPr>
        <p:spPr bwMode="auto">
          <a:xfrm>
            <a:off x="6705600" y="3276600"/>
            <a:ext cx="990600" cy="3810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2150" name="Line 10"/>
          <p:cNvSpPr>
            <a:spLocks noChangeShapeType="1"/>
          </p:cNvSpPr>
          <p:nvPr/>
        </p:nvSpPr>
        <p:spPr bwMode="auto">
          <a:xfrm>
            <a:off x="381000" y="3048000"/>
            <a:ext cx="251460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1600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2. </a:t>
            </a:r>
            <a:r>
              <a:rPr lang="en-US" b="1" i="1" dirty="0" err="1" smtClean="0">
                <a:solidFill>
                  <a:srgbClr val="FFFF00"/>
                </a:solidFill>
              </a:rPr>
              <a:t>pronator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teres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L: anterior/upper forearm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A: </a:t>
            </a:r>
            <a:r>
              <a:rPr lang="en-US" sz="2800" b="1" dirty="0" err="1" smtClean="0">
                <a:solidFill>
                  <a:schemeClr val="tx2"/>
                </a:solidFill>
              </a:rPr>
              <a:t>pronates</a:t>
            </a:r>
            <a:r>
              <a:rPr lang="en-US" sz="2800" b="1" dirty="0" smtClean="0">
                <a:solidFill>
                  <a:schemeClr val="tx2"/>
                </a:solidFill>
              </a:rPr>
              <a:t> hand</a:t>
            </a:r>
          </a:p>
        </p:txBody>
      </p:sp>
      <p:pic>
        <p:nvPicPr>
          <p:cNvPr id="263171" name="Picture 5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638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2402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3" name="Oval 7"/>
          <p:cNvSpPr>
            <a:spLocks noChangeArrowheads="1"/>
          </p:cNvSpPr>
          <p:nvPr/>
        </p:nvSpPr>
        <p:spPr bwMode="auto">
          <a:xfrm>
            <a:off x="3886200" y="2819400"/>
            <a:ext cx="1371600" cy="304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3174" name="Line 8"/>
          <p:cNvSpPr>
            <a:spLocks noChangeShapeType="1"/>
          </p:cNvSpPr>
          <p:nvPr/>
        </p:nvSpPr>
        <p:spPr bwMode="auto">
          <a:xfrm>
            <a:off x="457200" y="2971800"/>
            <a:ext cx="2057400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7848600" cy="1600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3. </a:t>
            </a:r>
            <a:r>
              <a:rPr lang="en-US" b="1" i="1" dirty="0" smtClean="0">
                <a:solidFill>
                  <a:srgbClr val="FFFF00"/>
                </a:solidFill>
              </a:rPr>
              <a:t>flexor/extensor </a:t>
            </a:r>
            <a:r>
              <a:rPr lang="en-US" b="1" i="1" dirty="0" err="1" smtClean="0">
                <a:solidFill>
                  <a:srgbClr val="FFFF00"/>
                </a:solidFill>
              </a:rPr>
              <a:t>carpi</a:t>
            </a:r>
            <a:r>
              <a:rPr lang="en-US" b="1" i="1" dirty="0" smtClean="0">
                <a:solidFill>
                  <a:srgbClr val="FFFF00"/>
                </a:solidFill>
              </a:rPr>
              <a:t> muscles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forearm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flex/extend wrist</a:t>
            </a:r>
          </a:p>
        </p:txBody>
      </p:sp>
      <p:pic>
        <p:nvPicPr>
          <p:cNvPr id="2641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05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767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1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4.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flexor/extensor </a:t>
            </a:r>
            <a:r>
              <a:rPr lang="en-US" b="1" i="1" dirty="0" err="1" smtClean="0">
                <a:solidFill>
                  <a:srgbClr val="FFFF00"/>
                </a:solidFill>
              </a:rPr>
              <a:t>digitorum</a:t>
            </a:r>
            <a:r>
              <a:rPr lang="en-US" b="1" i="1" dirty="0" smtClean="0">
                <a:solidFill>
                  <a:srgbClr val="FFFF00"/>
                </a:solidFill>
              </a:rPr>
              <a:t> muscles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forearm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flex/extend fingers</a:t>
            </a:r>
          </a:p>
        </p:txBody>
      </p:sp>
      <p:pic>
        <p:nvPicPr>
          <p:cNvPr id="265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05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767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419</Words>
  <Application>Microsoft Office PowerPoint</Application>
  <PresentationFormat>On-screen Show (4:3)</PresentationFormat>
  <Paragraphs>93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H. Muscles of the Forearm </vt:lpstr>
      <vt:lpstr>PowerPoint Presentation</vt:lpstr>
      <vt:lpstr>PowerPoint Presentation</vt:lpstr>
      <vt:lpstr>PowerPoint Presentation</vt:lpstr>
      <vt:lpstr>PowerPoint Presentation</vt:lpstr>
      <vt:lpstr>I. Muscles that move the  Hip  and Lower limb</vt:lpstr>
      <vt:lpstr>1. Muscles That Move the Hip (Femur)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Muscles that move the Knee</vt:lpstr>
      <vt:lpstr>PowerPoint Presentation</vt:lpstr>
      <vt:lpstr>PowerPoint Presentation</vt:lpstr>
      <vt:lpstr>PowerPoint Presentation</vt:lpstr>
      <vt:lpstr>PowerPoint Presentation</vt:lpstr>
      <vt:lpstr>3. Muscles that Move the      Ankle and Toes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KALE</dc:creator>
  <cp:lastModifiedBy>LORI KALE</cp:lastModifiedBy>
  <cp:revision>1</cp:revision>
  <dcterms:created xsi:type="dcterms:W3CDTF">2015-01-06T19:31:15Z</dcterms:created>
  <dcterms:modified xsi:type="dcterms:W3CDTF">2015-01-06T19:32:36Z</dcterms:modified>
</cp:coreProperties>
</file>