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10C02-6913-426E-BA00-ADD40524D56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445E-7C30-4AEC-98DF-A2D4D4DB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296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74113F8-EDE4-42A8-A26E-423D3B0EEC5A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7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297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02CE04-85A2-4B20-9D5A-202A7FEADB77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9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299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B418A62-0B9B-4D5A-AC22-396BC342C4D8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B5C9695-E2EE-46ED-95D9-16D358D969C1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75CA37F-42F2-4412-A824-C3E995E65E75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302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466FDDA-6561-41EB-B21A-D37BA8D0BEF5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9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0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9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BEAD-C080-4A2D-92B7-4E2B59FE1C80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F677-4625-4982-A918-8711A661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/>
              <a:t>Chapter 7</a:t>
            </a:r>
            <a:br>
              <a:rPr lang="en-US" sz="5400" b="1" dirty="0" smtClean="0"/>
            </a:br>
            <a:r>
              <a:rPr lang="en-US" sz="5400" b="1" dirty="0" smtClean="0"/>
              <a:t>The Muscular System</a:t>
            </a:r>
          </a:p>
        </p:txBody>
      </p:sp>
      <p:pic>
        <p:nvPicPr>
          <p:cNvPr id="49155" name="Picture 11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6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828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6000" b="1" dirty="0" smtClean="0"/>
              <a:t>7.1 Functions and</a:t>
            </a:r>
            <a:br>
              <a:rPr lang="en-US" sz="6000" b="1" dirty="0" smtClean="0"/>
            </a:br>
            <a:r>
              <a:rPr lang="en-US" sz="6000" b="1" dirty="0" smtClean="0"/>
              <a:t>      Types of Muscles</a:t>
            </a:r>
            <a:r>
              <a:rPr lang="en-US" sz="6000" dirty="0" smtClean="0"/>
              <a:t> </a:t>
            </a:r>
          </a:p>
        </p:txBody>
      </p:sp>
      <p:pic>
        <p:nvPicPr>
          <p:cNvPr id="50179" name="Picture 2" descr="http://rds.yahoo.com/_ylt=A0S02007LLBKIqsAotyjzbkF/SIG=123heghea/EXP=1253146043/**http%3A/www.umm.edu/graphics/images/en/199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8102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105031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228600"/>
            <a:ext cx="49942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* 3 types of muscles: </a:t>
            </a:r>
          </a:p>
          <a:p>
            <a:pPr eaLnBrk="1" hangingPunct="1"/>
            <a:r>
              <a:rPr lang="en-US" altLang="en-US" sz="2800" b="1" i="1">
                <a:solidFill>
                  <a:schemeClr val="tx2"/>
                </a:solidFill>
              </a:rPr>
              <a:t>   </a:t>
            </a:r>
            <a:r>
              <a:rPr lang="en-US" altLang="en-US" sz="2800" b="1" i="1">
                <a:solidFill>
                  <a:srgbClr val="FFFF00"/>
                </a:solidFill>
              </a:rPr>
              <a:t>smooth, cardiac, skeletal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81000" y="1219200"/>
            <a:ext cx="838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*muscle cells are called </a:t>
            </a:r>
            <a:r>
              <a:rPr lang="en-US" altLang="en-US" sz="2800" b="1" i="1">
                <a:solidFill>
                  <a:srgbClr val="FFFF00"/>
                </a:solidFill>
              </a:rPr>
              <a:t>muscle fibers</a:t>
            </a:r>
          </a:p>
        </p:txBody>
      </p:sp>
      <p:pic>
        <p:nvPicPr>
          <p:cNvPr id="15370" name="Picture 10" descr="W9507-09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6178550" cy="5029200"/>
          </a:xfrm>
          <a:prstGeom prst="rect">
            <a:avLst/>
          </a:prstGeom>
          <a:noFill/>
          <a:effectLst>
            <a:outerShdw dist="35921" dir="2700000" algn="ctr" rotWithShape="0">
              <a:srgbClr val="003366"/>
            </a:outerShdw>
          </a:effectLst>
        </p:spPr>
      </p:pic>
    </p:spTree>
    <p:extLst>
      <p:ext uri="{BB962C8B-B14F-4D97-AF65-F5344CB8AC3E}">
        <p14:creationId xmlns:p14="http://schemas.microsoft.com/office/powerpoint/2010/main" val="90347418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32413" cy="8667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Smooth Muscle</a:t>
            </a:r>
            <a:r>
              <a:rPr lang="en-US" dirty="0" smtClean="0"/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14400" y="1236663"/>
            <a:ext cx="55467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</a:rPr>
              <a:t>* </a:t>
            </a:r>
            <a:r>
              <a:rPr lang="en-US" altLang="en-US" sz="2800" b="1" i="1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chemeClr val="tx2"/>
                </a:solidFill>
              </a:rPr>
              <a:t>walls of organs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involuntary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spindle shaped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uninucleated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no striations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slower, longer contractions</a:t>
            </a:r>
          </a:p>
        </p:txBody>
      </p:sp>
      <p:pic>
        <p:nvPicPr>
          <p:cNvPr id="7174" name="Picture 6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91000"/>
            <a:ext cx="44196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3505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3505200" y="5410200"/>
            <a:ext cx="2743200" cy="14478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914400" y="5181600"/>
            <a:ext cx="2590800" cy="762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9737"/>
      </p:ext>
    </p:ext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  <p:bldP spid="7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57800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Cardiac Muscle</a:t>
            </a:r>
            <a:r>
              <a:rPr lang="en-US" dirty="0" smtClean="0"/>
              <a:t>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200" y="1066800"/>
            <a:ext cx="59483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</a:rPr>
              <a:t>* </a:t>
            </a:r>
            <a:r>
              <a:rPr lang="en-US" altLang="en-US" sz="2800" b="1" i="1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chemeClr val="tx2"/>
                </a:solidFill>
              </a:rPr>
              <a:t>heart wall</a:t>
            </a:r>
            <a:endParaRPr lang="en-US" altLang="en-US" sz="2800">
              <a:solidFill>
                <a:schemeClr val="tx2"/>
              </a:solidFill>
            </a:endParaRPr>
          </a:p>
          <a:p>
            <a:r>
              <a:rPr lang="en-US" altLang="en-US" sz="2800" b="1">
                <a:solidFill>
                  <a:schemeClr val="tx2"/>
                </a:solidFill>
              </a:rPr>
              <a:t>*  involuntary</a:t>
            </a:r>
            <a:endParaRPr lang="en-US" altLang="en-US" sz="2800">
              <a:solidFill>
                <a:schemeClr val="tx2"/>
              </a:solidFill>
            </a:endParaRPr>
          </a:p>
          <a:p>
            <a:r>
              <a:rPr lang="en-US" altLang="en-US" sz="2800" b="1">
                <a:solidFill>
                  <a:schemeClr val="tx2"/>
                </a:solidFill>
              </a:rPr>
              <a:t>*  tubular shaped &amp; branched</a:t>
            </a:r>
            <a:endParaRPr lang="en-US" altLang="en-US" sz="2800">
              <a:solidFill>
                <a:schemeClr val="tx2"/>
              </a:solidFill>
            </a:endParaRPr>
          </a:p>
          <a:p>
            <a:r>
              <a:rPr lang="en-US" altLang="en-US" sz="2800" b="1">
                <a:solidFill>
                  <a:schemeClr val="tx2"/>
                </a:solidFill>
              </a:rPr>
              <a:t>*  uninucleated</a:t>
            </a:r>
            <a:endParaRPr lang="en-US" altLang="en-US" sz="2800">
              <a:solidFill>
                <a:schemeClr val="tx2"/>
              </a:solidFill>
            </a:endParaRPr>
          </a:p>
          <a:p>
            <a:r>
              <a:rPr lang="en-US" altLang="en-US" sz="2800" b="1">
                <a:solidFill>
                  <a:schemeClr val="tx2"/>
                </a:solidFill>
              </a:rPr>
              <a:t>*  striated</a:t>
            </a:r>
            <a:endParaRPr lang="en-US" altLang="en-US" sz="2800">
              <a:solidFill>
                <a:schemeClr val="tx2"/>
              </a:solidFill>
            </a:endParaRPr>
          </a:p>
          <a:p>
            <a:r>
              <a:rPr lang="en-US" altLang="en-US" sz="2800" b="1">
                <a:solidFill>
                  <a:schemeClr val="tx2"/>
                </a:solidFill>
              </a:rPr>
              <a:t>*  relaxes between contractions</a:t>
            </a:r>
          </a:p>
        </p:txBody>
      </p:sp>
      <p:pic>
        <p:nvPicPr>
          <p:cNvPr id="8197" name="Picture 5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91000"/>
            <a:ext cx="44196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2895600" y="4114800"/>
            <a:ext cx="2590800" cy="13716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5334000" y="4038600"/>
            <a:ext cx="18288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3" name="Picture 11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32766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05204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57800" cy="10207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Skeletal Muscle</a:t>
            </a:r>
            <a:r>
              <a:rPr lang="en-US" dirty="0" smtClean="0"/>
              <a:t> </a:t>
            </a:r>
          </a:p>
        </p:txBody>
      </p:sp>
      <p:pic>
        <p:nvPicPr>
          <p:cNvPr id="9220" name="Picture 4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51816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14400" y="1143000"/>
            <a:ext cx="35925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</a:rPr>
              <a:t>* </a:t>
            </a:r>
            <a:r>
              <a:rPr lang="en-US" altLang="en-US" sz="2800" b="1" i="1">
                <a:solidFill>
                  <a:schemeClr val="tx2"/>
                </a:solidFill>
              </a:rPr>
              <a:t> </a:t>
            </a:r>
            <a:r>
              <a:rPr lang="en-US" altLang="en-US" sz="2800" b="1">
                <a:solidFill>
                  <a:schemeClr val="tx2"/>
                </a:solidFill>
              </a:rPr>
              <a:t>skeletal muscles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voluntary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tubular shaped 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multinucleated</a:t>
            </a:r>
          </a:p>
          <a:p>
            <a:r>
              <a:rPr lang="en-US" altLang="en-US" sz="2800" b="1">
                <a:solidFill>
                  <a:schemeClr val="tx2"/>
                </a:solidFill>
              </a:rPr>
              <a:t>*  striated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838200" y="3810000"/>
            <a:ext cx="2971800" cy="16764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3429000" y="2895600"/>
            <a:ext cx="2209800" cy="1143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5" name="Picture 9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3276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373954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7 The Muscular System</vt:lpstr>
      <vt:lpstr>7.1 Functions and       Types of Muscles </vt:lpstr>
      <vt:lpstr>PowerPoint Presentation</vt:lpstr>
      <vt:lpstr>Smooth Muscle </vt:lpstr>
      <vt:lpstr>Cardiac Muscle </vt:lpstr>
      <vt:lpstr>Skeletal Muscle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The Muscular System</dc:title>
  <dc:creator>LORI KALE</dc:creator>
  <cp:lastModifiedBy>LORI KALE</cp:lastModifiedBy>
  <cp:revision>1</cp:revision>
  <dcterms:created xsi:type="dcterms:W3CDTF">2014-12-08T16:40:24Z</dcterms:created>
  <dcterms:modified xsi:type="dcterms:W3CDTF">2014-12-08T16:41:04Z</dcterms:modified>
</cp:coreProperties>
</file>