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95912-479E-411D-A3A9-9F083892781C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069CC-E248-4B2A-9E94-1AB090DAC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906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1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  <p:sp>
        <p:nvSpPr>
          <p:cNvPr id="311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23A7014-56A4-4044-B472-B985290EE699}" type="slidenum">
              <a:rPr lang="en-US" altLang="en-US" smtClean="0">
                <a:latin typeface="Arial" charset="0"/>
              </a:rPr>
              <a:pPr/>
              <a:t>1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1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  <p:sp>
        <p:nvSpPr>
          <p:cNvPr id="321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8D0EEEA-7629-462C-8562-0DDD725905AE}" type="slidenum">
              <a:rPr lang="en-US" altLang="en-US" smtClean="0">
                <a:latin typeface="Arial" charset="0"/>
              </a:rPr>
              <a:pPr/>
              <a:t>14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2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  <p:sp>
        <p:nvSpPr>
          <p:cNvPr id="3225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33725AF1-4D4E-418C-96AD-B4C260D15E5E}" type="slidenum">
              <a:rPr lang="en-US" altLang="en-US" sz="1200">
                <a:latin typeface="Arial" charset="0"/>
              </a:rPr>
              <a:pPr algn="r" eaLnBrk="1" hangingPunct="1"/>
              <a:t>15</a:t>
            </a:fld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3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  <p:sp>
        <p:nvSpPr>
          <p:cNvPr id="323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6C18CBD-5FA7-4F4C-B58E-AB84955B9AB6}" type="slidenum">
              <a:rPr lang="en-US" altLang="en-US" smtClean="0">
                <a:latin typeface="Arial" charset="0"/>
              </a:rPr>
              <a:pPr/>
              <a:t>16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3109D4C-A484-4BE0-AD80-4BE9CCFC4BBF}" type="slidenum">
              <a:rPr lang="en-US" altLang="en-US" smtClean="0">
                <a:latin typeface="Arial" charset="0"/>
              </a:rPr>
              <a:pPr/>
              <a:t>19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325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5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BFCD6A0-C4B1-4B04-941C-49B70729E4E1}" type="slidenum">
              <a:rPr lang="en-US" altLang="en-US" smtClean="0">
                <a:latin typeface="Arial" charset="0"/>
              </a:rPr>
              <a:pPr/>
              <a:t>20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326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  <p:sp>
        <p:nvSpPr>
          <p:cNvPr id="327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549FC23-904A-4A4B-B822-26DE3B755A04}" type="slidenum">
              <a:rPr lang="en-US" altLang="en-US" smtClean="0">
                <a:latin typeface="Arial" charset="0"/>
              </a:rPr>
              <a:pPr/>
              <a:t>21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8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  <p:sp>
        <p:nvSpPr>
          <p:cNvPr id="328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D28CB85-79B9-4FD4-AEAC-FB1A55A61AAC}" type="slidenum">
              <a:rPr lang="en-US" altLang="en-US" smtClean="0">
                <a:latin typeface="Arial" charset="0"/>
              </a:rPr>
              <a:pPr/>
              <a:t>22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9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  <p:sp>
        <p:nvSpPr>
          <p:cNvPr id="329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FB1C189-0A1D-4AD1-8C84-87C8B7E19F24}" type="slidenum">
              <a:rPr lang="en-US" altLang="en-US" smtClean="0">
                <a:latin typeface="Arial" charset="0"/>
              </a:rPr>
              <a:pPr/>
              <a:t>23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0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  <p:sp>
        <p:nvSpPr>
          <p:cNvPr id="330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F8461EE-7653-434F-A6B2-FD31FB8ECD8C}" type="slidenum">
              <a:rPr lang="en-US" altLang="en-US" smtClean="0">
                <a:latin typeface="Arial" charset="0"/>
              </a:rPr>
              <a:pPr/>
              <a:t>26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1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  <p:sp>
        <p:nvSpPr>
          <p:cNvPr id="331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28D4853-D771-4E6A-974E-B4A7CA7535F7}" type="slidenum">
              <a:rPr lang="en-US" altLang="en-US" smtClean="0">
                <a:latin typeface="Arial" charset="0"/>
              </a:rPr>
              <a:pPr/>
              <a:t>28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2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  <p:sp>
        <p:nvSpPr>
          <p:cNvPr id="312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E674193-6ECB-475C-AAAE-3A099EF4551F}" type="slidenum">
              <a:rPr lang="en-US" altLang="en-US" smtClean="0">
                <a:latin typeface="Arial" charset="0"/>
              </a:rPr>
              <a:pPr/>
              <a:t>2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3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  <p:sp>
        <p:nvSpPr>
          <p:cNvPr id="313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820BA67-BD61-4442-8EB9-EB7E9872E931}" type="slidenum">
              <a:rPr lang="en-US" altLang="en-US" smtClean="0">
                <a:latin typeface="Arial" charset="0"/>
              </a:rPr>
              <a:pPr/>
              <a:t>3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4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  <p:sp>
        <p:nvSpPr>
          <p:cNvPr id="314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5019001-17D5-47D4-9BD4-B939D4860189}" type="slidenum">
              <a:rPr lang="en-US" altLang="en-US" smtClean="0">
                <a:latin typeface="Arial" charset="0"/>
              </a:rPr>
              <a:pPr/>
              <a:t>4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5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  <p:sp>
        <p:nvSpPr>
          <p:cNvPr id="315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5566978-3796-432E-9275-A250C410D7D9}" type="slidenum">
              <a:rPr lang="en-US" altLang="en-US" smtClean="0">
                <a:latin typeface="Arial" charset="0"/>
              </a:rPr>
              <a:pPr/>
              <a:t>6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  <p:sp>
        <p:nvSpPr>
          <p:cNvPr id="317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C46E069-8F93-4CB9-A2A7-B052D0706A8F}" type="slidenum">
              <a:rPr lang="en-US" altLang="en-US" smtClean="0">
                <a:latin typeface="Arial" charset="0"/>
              </a:rPr>
              <a:pPr/>
              <a:t>7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8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  <p:sp>
        <p:nvSpPr>
          <p:cNvPr id="318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523B4C1-A76A-4954-BE31-4F5645256C1F}" type="slidenum">
              <a:rPr lang="en-US" altLang="en-US" smtClean="0">
                <a:latin typeface="Arial" charset="0"/>
              </a:rPr>
              <a:pPr/>
              <a:t>8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9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  <p:sp>
        <p:nvSpPr>
          <p:cNvPr id="319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E083932-8F5E-426D-94E9-7B49CCB430D0}" type="slidenum">
              <a:rPr lang="en-US" altLang="en-US" smtClean="0">
                <a:latin typeface="Arial" charset="0"/>
              </a:rPr>
              <a:pPr/>
              <a:t>11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0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  <p:sp>
        <p:nvSpPr>
          <p:cNvPr id="320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7DFA0DF-37F9-4C48-8768-E2941A65BA12}" type="slidenum">
              <a:rPr lang="en-US" altLang="en-US" smtClean="0">
                <a:latin typeface="Arial" charset="0"/>
              </a:rPr>
              <a:pPr/>
              <a:t>13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E9BA-E5BE-4D4E-BD04-B4DD80B6F1AC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EE99A-7ED3-489D-A4D4-EC1E6F2BF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39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E9BA-E5BE-4D4E-BD04-B4DD80B6F1AC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EE99A-7ED3-489D-A4D4-EC1E6F2BF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51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E9BA-E5BE-4D4E-BD04-B4DD80B6F1AC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EE99A-7ED3-489D-A4D4-EC1E6F2BF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76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E9BA-E5BE-4D4E-BD04-B4DD80B6F1AC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EE99A-7ED3-489D-A4D4-EC1E6F2BF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835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E9BA-E5BE-4D4E-BD04-B4DD80B6F1AC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EE99A-7ED3-489D-A4D4-EC1E6F2BF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24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E9BA-E5BE-4D4E-BD04-B4DD80B6F1AC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EE99A-7ED3-489D-A4D4-EC1E6F2BF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40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E9BA-E5BE-4D4E-BD04-B4DD80B6F1AC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EE99A-7ED3-489D-A4D4-EC1E6F2BF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116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E9BA-E5BE-4D4E-BD04-B4DD80B6F1AC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EE99A-7ED3-489D-A4D4-EC1E6F2BF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936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E9BA-E5BE-4D4E-BD04-B4DD80B6F1AC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EE99A-7ED3-489D-A4D4-EC1E6F2BF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149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E9BA-E5BE-4D4E-BD04-B4DD80B6F1AC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EE99A-7ED3-489D-A4D4-EC1E6F2BF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446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E9BA-E5BE-4D4E-BD04-B4DD80B6F1AC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EE99A-7ED3-489D-A4D4-EC1E6F2BF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35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BE9BA-E5BE-4D4E-BD04-B4DD80B6F1AC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EE99A-7ED3-489D-A4D4-EC1E6F2BF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96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991600" cy="1173163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4000" b="1" dirty="0" smtClean="0"/>
              <a:t>7.2 Microscopic Anatomy and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    </a:t>
            </a:r>
            <a:r>
              <a:rPr lang="en-US" sz="4000" b="1" dirty="0" smtClean="0"/>
              <a:t>Contraction of Skeletal Muscle</a:t>
            </a:r>
            <a:r>
              <a:rPr lang="en-US" sz="4000" dirty="0" smtClean="0"/>
              <a:t> </a:t>
            </a:r>
          </a:p>
        </p:txBody>
      </p:sp>
      <p:pic>
        <p:nvPicPr>
          <p:cNvPr id="69635" name="Picture 8" descr="sf43x1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39925"/>
            <a:ext cx="8001000" cy="491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2819400" y="4876800"/>
            <a:ext cx="1387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b="1">
                <a:solidFill>
                  <a:srgbClr val="000000"/>
                </a:solidFill>
              </a:rPr>
              <a:t>(fasicle)</a:t>
            </a:r>
          </a:p>
        </p:txBody>
      </p:sp>
    </p:spTree>
    <p:extLst>
      <p:ext uri="{BB962C8B-B14F-4D97-AF65-F5344CB8AC3E}">
        <p14:creationId xmlns:p14="http://schemas.microsoft.com/office/powerpoint/2010/main" val="31117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7" descr="sarcome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723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543800" cy="7620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2800" b="1" i="1" dirty="0" smtClean="0">
                <a:solidFill>
                  <a:srgbClr val="FFFF00"/>
                </a:solidFill>
              </a:rPr>
              <a:t>thin filaments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dirty="0" smtClean="0"/>
          </a:p>
        </p:txBody>
      </p:sp>
      <p:pic>
        <p:nvPicPr>
          <p:cNvPr id="81923" name="Picture 4" descr="Fila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84400"/>
            <a:ext cx="64770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Freeform 8"/>
          <p:cNvSpPr>
            <a:spLocks/>
          </p:cNvSpPr>
          <p:nvPr/>
        </p:nvSpPr>
        <p:spPr bwMode="auto">
          <a:xfrm>
            <a:off x="6934200" y="1371600"/>
            <a:ext cx="2032000" cy="4343400"/>
          </a:xfrm>
          <a:custGeom>
            <a:avLst/>
            <a:gdLst>
              <a:gd name="T0" fmla="*/ 2147483647 w 1328"/>
              <a:gd name="T1" fmla="*/ 0 h 2352"/>
              <a:gd name="T2" fmla="*/ 2147483647 w 1328"/>
              <a:gd name="T3" fmla="*/ 2147483647 h 2352"/>
              <a:gd name="T4" fmla="*/ 0 w 1328"/>
              <a:gd name="T5" fmla="*/ 2147483647 h 2352"/>
              <a:gd name="T6" fmla="*/ 0 60000 65536"/>
              <a:gd name="T7" fmla="*/ 0 60000 65536"/>
              <a:gd name="T8" fmla="*/ 0 60000 65536"/>
              <a:gd name="T9" fmla="*/ 0 w 1328"/>
              <a:gd name="T10" fmla="*/ 0 h 2352"/>
              <a:gd name="T11" fmla="*/ 1328 w 1328"/>
              <a:gd name="T12" fmla="*/ 2352 h 23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28" h="2352">
                <a:moveTo>
                  <a:pt x="192" y="0"/>
                </a:moveTo>
                <a:cubicBezTo>
                  <a:pt x="760" y="236"/>
                  <a:pt x="1328" y="472"/>
                  <a:pt x="1296" y="864"/>
                </a:cubicBezTo>
                <a:cubicBezTo>
                  <a:pt x="1264" y="1256"/>
                  <a:pt x="632" y="1804"/>
                  <a:pt x="0" y="2352"/>
                </a:cubicBezTo>
              </a:path>
            </a:pathLst>
          </a:custGeom>
          <a:noFill/>
          <a:ln w="60325">
            <a:solidFill>
              <a:schemeClr val="accent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4400" y="762000"/>
            <a:ext cx="69151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2800" b="1">
                <a:solidFill>
                  <a:schemeClr val="tx2"/>
                </a:solidFill>
              </a:rPr>
              <a:t>* 2 twisted strands of protein </a:t>
            </a:r>
            <a:r>
              <a:rPr lang="en-US" altLang="en-US" sz="2800" b="1" i="1">
                <a:solidFill>
                  <a:srgbClr val="FFFF00"/>
                </a:solidFill>
              </a:rPr>
              <a:t>actin</a:t>
            </a:r>
          </a:p>
          <a:p>
            <a:r>
              <a:rPr lang="en-US" altLang="en-US" sz="2800">
                <a:solidFill>
                  <a:schemeClr val="tx2"/>
                </a:solidFill>
              </a:rPr>
              <a:t>   </a:t>
            </a:r>
            <a:r>
              <a:rPr lang="en-US" altLang="en-US" sz="2800" b="1">
                <a:solidFill>
                  <a:schemeClr val="tx2"/>
                </a:solidFill>
              </a:rPr>
              <a:t>(contains myosin binding site)</a:t>
            </a:r>
          </a:p>
        </p:txBody>
      </p:sp>
    </p:spTree>
    <p:extLst>
      <p:ext uri="{BB962C8B-B14F-4D97-AF65-F5344CB8AC3E}">
        <p14:creationId xmlns:p14="http://schemas.microsoft.com/office/powerpoint/2010/main" val="248964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6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7" descr="sarcome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383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4" descr="Fila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514600"/>
            <a:ext cx="6019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Freeform 8"/>
          <p:cNvSpPr>
            <a:spLocks/>
          </p:cNvSpPr>
          <p:nvPr/>
        </p:nvSpPr>
        <p:spPr bwMode="auto">
          <a:xfrm>
            <a:off x="5791200" y="1676400"/>
            <a:ext cx="3175000" cy="4953000"/>
          </a:xfrm>
          <a:custGeom>
            <a:avLst/>
            <a:gdLst>
              <a:gd name="T0" fmla="*/ 2147483647 w 1328"/>
              <a:gd name="T1" fmla="*/ 0 h 2352"/>
              <a:gd name="T2" fmla="*/ 2147483647 w 1328"/>
              <a:gd name="T3" fmla="*/ 2147483647 h 2352"/>
              <a:gd name="T4" fmla="*/ 0 w 1328"/>
              <a:gd name="T5" fmla="*/ 2147483647 h 2352"/>
              <a:gd name="T6" fmla="*/ 0 60000 65536"/>
              <a:gd name="T7" fmla="*/ 0 60000 65536"/>
              <a:gd name="T8" fmla="*/ 0 60000 65536"/>
              <a:gd name="T9" fmla="*/ 0 w 1328"/>
              <a:gd name="T10" fmla="*/ 0 h 2352"/>
              <a:gd name="T11" fmla="*/ 1328 w 1328"/>
              <a:gd name="T12" fmla="*/ 2352 h 23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28" h="2352">
                <a:moveTo>
                  <a:pt x="192" y="0"/>
                </a:moveTo>
                <a:cubicBezTo>
                  <a:pt x="760" y="236"/>
                  <a:pt x="1328" y="472"/>
                  <a:pt x="1296" y="864"/>
                </a:cubicBezTo>
                <a:cubicBezTo>
                  <a:pt x="1264" y="1256"/>
                  <a:pt x="632" y="1804"/>
                  <a:pt x="0" y="2352"/>
                </a:cubicBezTo>
              </a:path>
            </a:pathLst>
          </a:custGeom>
          <a:noFill/>
          <a:ln w="60325">
            <a:solidFill>
              <a:schemeClr val="accent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81000" y="381000"/>
            <a:ext cx="8229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n-US" sz="28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* other proteins: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n-US" sz="2800" b="1" i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  </a:t>
            </a:r>
            <a:r>
              <a:rPr lang="en-US" sz="2800" b="1" i="1" kern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tropomyosin</a:t>
            </a:r>
            <a:r>
              <a:rPr lang="en-US" sz="28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–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n-US" sz="28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  long (wraps around </a:t>
            </a:r>
            <a:r>
              <a:rPr lang="en-US" sz="2800" b="1" kern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actin</a:t>
            </a:r>
            <a:r>
              <a:rPr lang="en-US" sz="28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)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n-US" sz="28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  covers the myosin binding sites</a:t>
            </a:r>
          </a:p>
        </p:txBody>
      </p:sp>
    </p:spTree>
    <p:extLst>
      <p:ext uri="{BB962C8B-B14F-4D97-AF65-F5344CB8AC3E}">
        <p14:creationId xmlns:p14="http://schemas.microsoft.com/office/powerpoint/2010/main" val="27374698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4" descr="Fila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514600"/>
            <a:ext cx="6019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Freeform 8"/>
          <p:cNvSpPr>
            <a:spLocks/>
          </p:cNvSpPr>
          <p:nvPr/>
        </p:nvSpPr>
        <p:spPr bwMode="auto">
          <a:xfrm>
            <a:off x="4267200" y="1447800"/>
            <a:ext cx="4876800" cy="5105400"/>
          </a:xfrm>
          <a:custGeom>
            <a:avLst/>
            <a:gdLst>
              <a:gd name="T0" fmla="*/ 2147483647 w 1328"/>
              <a:gd name="T1" fmla="*/ 0 h 2352"/>
              <a:gd name="T2" fmla="*/ 2147483647 w 1328"/>
              <a:gd name="T3" fmla="*/ 2147483647 h 2352"/>
              <a:gd name="T4" fmla="*/ 0 w 1328"/>
              <a:gd name="T5" fmla="*/ 2147483647 h 2352"/>
              <a:gd name="T6" fmla="*/ 0 60000 65536"/>
              <a:gd name="T7" fmla="*/ 0 60000 65536"/>
              <a:gd name="T8" fmla="*/ 0 60000 65536"/>
              <a:gd name="T9" fmla="*/ 0 w 1328"/>
              <a:gd name="T10" fmla="*/ 0 h 2352"/>
              <a:gd name="T11" fmla="*/ 1328 w 1328"/>
              <a:gd name="T12" fmla="*/ 2352 h 23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28" h="2352">
                <a:moveTo>
                  <a:pt x="192" y="0"/>
                </a:moveTo>
                <a:cubicBezTo>
                  <a:pt x="760" y="236"/>
                  <a:pt x="1328" y="472"/>
                  <a:pt x="1296" y="864"/>
                </a:cubicBezTo>
                <a:cubicBezTo>
                  <a:pt x="1264" y="1256"/>
                  <a:pt x="632" y="1804"/>
                  <a:pt x="0" y="2352"/>
                </a:cubicBezTo>
              </a:path>
            </a:pathLst>
          </a:custGeom>
          <a:noFill/>
          <a:ln w="60325">
            <a:solidFill>
              <a:schemeClr val="accent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62000" y="381000"/>
            <a:ext cx="8229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n-US" sz="2800" b="1" i="1" kern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troponin</a:t>
            </a:r>
            <a:r>
              <a:rPr lang="en-US" sz="28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28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–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n-US" sz="28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smaller (bound to </a:t>
            </a:r>
            <a:r>
              <a:rPr lang="en-US" sz="2800" b="1" kern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tropomyosin</a:t>
            </a:r>
            <a:r>
              <a:rPr lang="en-US" sz="28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) 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n-US" sz="28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has calcium binding sites.</a:t>
            </a:r>
          </a:p>
        </p:txBody>
      </p:sp>
    </p:spTree>
    <p:extLst>
      <p:ext uri="{BB962C8B-B14F-4D97-AF65-F5344CB8AC3E}">
        <p14:creationId xmlns:p14="http://schemas.microsoft.com/office/powerpoint/2010/main" val="38547092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168275"/>
            <a:ext cx="91440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685800">
              <a:tabLst>
                <a:tab pos="342900" algn="l"/>
              </a:tabLst>
              <a:defRPr/>
            </a:pP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b. </a:t>
            </a:r>
            <a:r>
              <a:rPr lang="en-US" sz="40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sarcomeres</a:t>
            </a: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4000" dirty="0">
              <a:solidFill>
                <a:schemeClr val="tx2"/>
              </a:solidFill>
            </a:endParaRPr>
          </a:p>
          <a:p>
            <a:pPr indent="685800">
              <a:tabLst>
                <a:tab pos="342900" algn="l"/>
              </a:tabLst>
              <a:defRPr/>
            </a:pP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 contractile sections of myofibril (striations)</a:t>
            </a:r>
          </a:p>
          <a:p>
            <a:pPr indent="685800">
              <a:tabLst>
                <a:tab pos="342900" algn="l"/>
              </a:tabLst>
              <a:defRPr/>
            </a:pP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* extend between 2 dark lines (</a:t>
            </a:r>
            <a:r>
              <a:rPr lang="en-US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 lines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en-US" sz="2800" dirty="0"/>
              <a:t> </a:t>
            </a:r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6019" name="Picture 7" descr="sarcome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05000"/>
            <a:ext cx="4953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23570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5" descr="hh109073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567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21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5" descr="Image P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458200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390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14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90115" name="Picture 2" descr="actin and myosi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116" name="Rectangle 4"/>
            <p:cNvSpPr>
              <a:spLocks noChangeArrowheads="1"/>
            </p:cNvSpPr>
            <p:nvPr/>
          </p:nvSpPr>
          <p:spPr bwMode="auto">
            <a:xfrm>
              <a:off x="1905000" y="0"/>
              <a:ext cx="5410200" cy="304800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486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533400" y="654050"/>
            <a:ext cx="5835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3600" b="1">
                <a:solidFill>
                  <a:schemeClr val="bg1"/>
                </a:solidFill>
                <a:latin typeface="Times New Roman" pitchFamily="18" charset="0"/>
              </a:rPr>
              <a:t>The Sarcomere</a:t>
            </a:r>
            <a:endParaRPr lang="en-US" altLang="en-US" sz="3600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93187" name="Line 3"/>
          <p:cNvSpPr>
            <a:spLocks noChangeShapeType="1"/>
          </p:cNvSpPr>
          <p:nvPr/>
        </p:nvSpPr>
        <p:spPr bwMode="auto">
          <a:xfrm>
            <a:off x="3024188" y="4070350"/>
            <a:ext cx="1174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88" name="Line 4"/>
          <p:cNvSpPr>
            <a:spLocks noChangeShapeType="1"/>
          </p:cNvSpPr>
          <p:nvPr/>
        </p:nvSpPr>
        <p:spPr bwMode="auto">
          <a:xfrm>
            <a:off x="3041650" y="3279775"/>
            <a:ext cx="1174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89" name="Line 5"/>
          <p:cNvSpPr>
            <a:spLocks noChangeShapeType="1"/>
          </p:cNvSpPr>
          <p:nvPr/>
        </p:nvSpPr>
        <p:spPr bwMode="auto">
          <a:xfrm>
            <a:off x="3036888" y="3470275"/>
            <a:ext cx="1174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0" name="Line 6"/>
          <p:cNvSpPr>
            <a:spLocks noChangeShapeType="1"/>
          </p:cNvSpPr>
          <p:nvPr/>
        </p:nvSpPr>
        <p:spPr bwMode="auto">
          <a:xfrm>
            <a:off x="3033713" y="3662363"/>
            <a:ext cx="1174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1" name="Line 7"/>
          <p:cNvSpPr>
            <a:spLocks noChangeShapeType="1"/>
          </p:cNvSpPr>
          <p:nvPr/>
        </p:nvSpPr>
        <p:spPr bwMode="auto">
          <a:xfrm>
            <a:off x="3041650" y="3879850"/>
            <a:ext cx="1174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2" name="Line 8"/>
          <p:cNvSpPr>
            <a:spLocks noChangeShapeType="1"/>
          </p:cNvSpPr>
          <p:nvPr/>
        </p:nvSpPr>
        <p:spPr bwMode="auto">
          <a:xfrm>
            <a:off x="1819275" y="4183063"/>
            <a:ext cx="1174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3" name="Line 9"/>
          <p:cNvSpPr>
            <a:spLocks noChangeShapeType="1"/>
          </p:cNvSpPr>
          <p:nvPr/>
        </p:nvSpPr>
        <p:spPr bwMode="auto">
          <a:xfrm>
            <a:off x="1828800" y="3173413"/>
            <a:ext cx="1174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4" name="Line 10"/>
          <p:cNvSpPr>
            <a:spLocks noChangeShapeType="1"/>
          </p:cNvSpPr>
          <p:nvPr/>
        </p:nvSpPr>
        <p:spPr bwMode="auto">
          <a:xfrm>
            <a:off x="1836738" y="3392488"/>
            <a:ext cx="1174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5" name="Line 11"/>
          <p:cNvSpPr>
            <a:spLocks noChangeShapeType="1"/>
          </p:cNvSpPr>
          <p:nvPr/>
        </p:nvSpPr>
        <p:spPr bwMode="auto">
          <a:xfrm>
            <a:off x="1831975" y="3582988"/>
            <a:ext cx="1174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6" name="Line 12"/>
          <p:cNvSpPr>
            <a:spLocks noChangeShapeType="1"/>
          </p:cNvSpPr>
          <p:nvPr/>
        </p:nvSpPr>
        <p:spPr bwMode="auto">
          <a:xfrm>
            <a:off x="1828800" y="3775075"/>
            <a:ext cx="1174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7" name="Line 13"/>
          <p:cNvSpPr>
            <a:spLocks noChangeShapeType="1"/>
          </p:cNvSpPr>
          <p:nvPr/>
        </p:nvSpPr>
        <p:spPr bwMode="auto">
          <a:xfrm>
            <a:off x="1836738" y="3992563"/>
            <a:ext cx="1174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8" name="Line 14"/>
          <p:cNvSpPr>
            <a:spLocks noChangeShapeType="1"/>
          </p:cNvSpPr>
          <p:nvPr/>
        </p:nvSpPr>
        <p:spPr bwMode="auto">
          <a:xfrm flipH="1" flipV="1">
            <a:off x="5969000" y="4171950"/>
            <a:ext cx="1174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9" name="Line 15"/>
          <p:cNvSpPr>
            <a:spLocks noChangeShapeType="1"/>
          </p:cNvSpPr>
          <p:nvPr/>
        </p:nvSpPr>
        <p:spPr bwMode="auto">
          <a:xfrm flipH="1" flipV="1">
            <a:off x="5978525" y="3162300"/>
            <a:ext cx="1174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00" name="Line 16"/>
          <p:cNvSpPr>
            <a:spLocks noChangeShapeType="1"/>
          </p:cNvSpPr>
          <p:nvPr/>
        </p:nvSpPr>
        <p:spPr bwMode="auto">
          <a:xfrm flipH="1" flipV="1">
            <a:off x="5986463" y="3381375"/>
            <a:ext cx="1174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01" name="Line 17"/>
          <p:cNvSpPr>
            <a:spLocks noChangeShapeType="1"/>
          </p:cNvSpPr>
          <p:nvPr/>
        </p:nvSpPr>
        <p:spPr bwMode="auto">
          <a:xfrm flipH="1" flipV="1">
            <a:off x="5981700" y="3571875"/>
            <a:ext cx="1174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02" name="Line 18"/>
          <p:cNvSpPr>
            <a:spLocks noChangeShapeType="1"/>
          </p:cNvSpPr>
          <p:nvPr/>
        </p:nvSpPr>
        <p:spPr bwMode="auto">
          <a:xfrm flipH="1" flipV="1">
            <a:off x="5978525" y="3763963"/>
            <a:ext cx="1174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03" name="Line 19"/>
          <p:cNvSpPr>
            <a:spLocks noChangeShapeType="1"/>
          </p:cNvSpPr>
          <p:nvPr/>
        </p:nvSpPr>
        <p:spPr bwMode="auto">
          <a:xfrm flipH="1" flipV="1">
            <a:off x="5986463" y="3981450"/>
            <a:ext cx="1174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04" name="Line 20"/>
          <p:cNvSpPr>
            <a:spLocks noChangeShapeType="1"/>
          </p:cNvSpPr>
          <p:nvPr/>
        </p:nvSpPr>
        <p:spPr bwMode="auto">
          <a:xfrm flipH="1" flipV="1">
            <a:off x="4791075" y="4062413"/>
            <a:ext cx="1174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05" name="Line 21"/>
          <p:cNvSpPr>
            <a:spLocks noChangeShapeType="1"/>
          </p:cNvSpPr>
          <p:nvPr/>
        </p:nvSpPr>
        <p:spPr bwMode="auto">
          <a:xfrm flipH="1" flipV="1">
            <a:off x="4787900" y="3052763"/>
            <a:ext cx="1174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06" name="Line 22"/>
          <p:cNvSpPr>
            <a:spLocks noChangeShapeType="1"/>
          </p:cNvSpPr>
          <p:nvPr/>
        </p:nvSpPr>
        <p:spPr bwMode="auto">
          <a:xfrm flipH="1" flipV="1">
            <a:off x="4795838" y="3259138"/>
            <a:ext cx="1174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07" name="Line 23"/>
          <p:cNvSpPr>
            <a:spLocks noChangeShapeType="1"/>
          </p:cNvSpPr>
          <p:nvPr/>
        </p:nvSpPr>
        <p:spPr bwMode="auto">
          <a:xfrm flipH="1" flipV="1">
            <a:off x="4791075" y="3462338"/>
            <a:ext cx="1174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08" name="Line 24"/>
          <p:cNvSpPr>
            <a:spLocks noChangeShapeType="1"/>
          </p:cNvSpPr>
          <p:nvPr/>
        </p:nvSpPr>
        <p:spPr bwMode="auto">
          <a:xfrm flipH="1" flipV="1">
            <a:off x="4787900" y="3654425"/>
            <a:ext cx="1174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09" name="Line 25"/>
          <p:cNvSpPr>
            <a:spLocks noChangeShapeType="1"/>
          </p:cNvSpPr>
          <p:nvPr/>
        </p:nvSpPr>
        <p:spPr bwMode="auto">
          <a:xfrm flipH="1" flipV="1">
            <a:off x="4783138" y="3859213"/>
            <a:ext cx="1174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10" name="Line 26"/>
          <p:cNvSpPr>
            <a:spLocks noChangeShapeType="1"/>
          </p:cNvSpPr>
          <p:nvPr/>
        </p:nvSpPr>
        <p:spPr bwMode="auto">
          <a:xfrm flipV="1">
            <a:off x="5983288" y="2984500"/>
            <a:ext cx="0" cy="130651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11" name="Line 27"/>
          <p:cNvSpPr>
            <a:spLocks noChangeShapeType="1"/>
          </p:cNvSpPr>
          <p:nvPr/>
        </p:nvSpPr>
        <p:spPr bwMode="auto">
          <a:xfrm>
            <a:off x="3651250" y="3170238"/>
            <a:ext cx="1774825" cy="0"/>
          </a:xfrm>
          <a:prstGeom prst="line">
            <a:avLst/>
          </a:prstGeom>
          <a:noFill/>
          <a:ln w="635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12" name="Line 28"/>
          <p:cNvSpPr>
            <a:spLocks noChangeShapeType="1"/>
          </p:cNvSpPr>
          <p:nvPr/>
        </p:nvSpPr>
        <p:spPr bwMode="auto">
          <a:xfrm>
            <a:off x="3648075" y="3376613"/>
            <a:ext cx="1774825" cy="0"/>
          </a:xfrm>
          <a:prstGeom prst="line">
            <a:avLst/>
          </a:prstGeom>
          <a:noFill/>
          <a:ln w="635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13" name="Line 29"/>
          <p:cNvSpPr>
            <a:spLocks noChangeShapeType="1"/>
          </p:cNvSpPr>
          <p:nvPr/>
        </p:nvSpPr>
        <p:spPr bwMode="auto">
          <a:xfrm>
            <a:off x="3676650" y="3563938"/>
            <a:ext cx="1774825" cy="0"/>
          </a:xfrm>
          <a:prstGeom prst="line">
            <a:avLst/>
          </a:prstGeom>
          <a:noFill/>
          <a:ln w="635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14" name="Line 30"/>
          <p:cNvSpPr>
            <a:spLocks noChangeShapeType="1"/>
          </p:cNvSpPr>
          <p:nvPr/>
        </p:nvSpPr>
        <p:spPr bwMode="auto">
          <a:xfrm>
            <a:off x="3660775" y="3754438"/>
            <a:ext cx="1774825" cy="0"/>
          </a:xfrm>
          <a:prstGeom prst="line">
            <a:avLst/>
          </a:prstGeom>
          <a:noFill/>
          <a:ln w="635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15" name="Line 31"/>
          <p:cNvSpPr>
            <a:spLocks noChangeShapeType="1"/>
          </p:cNvSpPr>
          <p:nvPr/>
        </p:nvSpPr>
        <p:spPr bwMode="auto">
          <a:xfrm>
            <a:off x="3670300" y="3971925"/>
            <a:ext cx="1774825" cy="0"/>
          </a:xfrm>
          <a:prstGeom prst="line">
            <a:avLst/>
          </a:prstGeom>
          <a:noFill/>
          <a:ln w="635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16" name="Line 32"/>
          <p:cNvSpPr>
            <a:spLocks noChangeShapeType="1"/>
          </p:cNvSpPr>
          <p:nvPr/>
        </p:nvSpPr>
        <p:spPr bwMode="auto">
          <a:xfrm flipH="1">
            <a:off x="3024188" y="2987675"/>
            <a:ext cx="0" cy="130651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3668713" y="2027238"/>
            <a:ext cx="1762125" cy="614362"/>
            <a:chOff x="2311" y="1277"/>
            <a:chExt cx="1110" cy="387"/>
          </a:xfrm>
        </p:grpSpPr>
        <p:sp>
          <p:nvSpPr>
            <p:cNvPr id="93250" name="AutoShape 34"/>
            <p:cNvSpPr>
              <a:spLocks/>
            </p:cNvSpPr>
            <p:nvPr/>
          </p:nvSpPr>
          <p:spPr bwMode="auto">
            <a:xfrm rot="5400000">
              <a:off x="2796" y="1040"/>
              <a:ext cx="139" cy="1110"/>
            </a:xfrm>
            <a:prstGeom prst="leftBracket">
              <a:avLst>
                <a:gd name="adj" fmla="val 66547"/>
              </a:avLst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251" name="Text Box 35"/>
            <p:cNvSpPr txBox="1">
              <a:spLocks noChangeArrowheads="1"/>
            </p:cNvSpPr>
            <p:nvPr/>
          </p:nvSpPr>
          <p:spPr bwMode="auto">
            <a:xfrm>
              <a:off x="2536" y="1277"/>
              <a:ext cx="62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en-US" sz="2000">
                  <a:solidFill>
                    <a:schemeClr val="tx2"/>
                  </a:solidFill>
                </a:rPr>
                <a:t>A band</a:t>
              </a: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93218" name="Line 36"/>
          <p:cNvSpPr>
            <a:spLocks noChangeShapeType="1"/>
          </p:cNvSpPr>
          <p:nvPr/>
        </p:nvSpPr>
        <p:spPr bwMode="auto">
          <a:xfrm>
            <a:off x="631825" y="3276600"/>
            <a:ext cx="1774825" cy="0"/>
          </a:xfrm>
          <a:prstGeom prst="line">
            <a:avLst/>
          </a:prstGeom>
          <a:noFill/>
          <a:ln w="635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19" name="Line 37"/>
          <p:cNvSpPr>
            <a:spLocks noChangeShapeType="1"/>
          </p:cNvSpPr>
          <p:nvPr/>
        </p:nvSpPr>
        <p:spPr bwMode="auto">
          <a:xfrm>
            <a:off x="628650" y="3481388"/>
            <a:ext cx="1774825" cy="0"/>
          </a:xfrm>
          <a:prstGeom prst="line">
            <a:avLst/>
          </a:prstGeom>
          <a:noFill/>
          <a:ln w="635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20" name="Line 38"/>
          <p:cNvSpPr>
            <a:spLocks noChangeShapeType="1"/>
          </p:cNvSpPr>
          <p:nvPr/>
        </p:nvSpPr>
        <p:spPr bwMode="auto">
          <a:xfrm>
            <a:off x="611188" y="3673475"/>
            <a:ext cx="1774825" cy="0"/>
          </a:xfrm>
          <a:prstGeom prst="line">
            <a:avLst/>
          </a:prstGeom>
          <a:noFill/>
          <a:ln w="635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21" name="Line 39"/>
          <p:cNvSpPr>
            <a:spLocks noChangeShapeType="1"/>
          </p:cNvSpPr>
          <p:nvPr/>
        </p:nvSpPr>
        <p:spPr bwMode="auto">
          <a:xfrm>
            <a:off x="619125" y="3889375"/>
            <a:ext cx="1774825" cy="0"/>
          </a:xfrm>
          <a:prstGeom prst="line">
            <a:avLst/>
          </a:prstGeom>
          <a:noFill/>
          <a:ln w="635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22" name="Line 40"/>
          <p:cNvSpPr>
            <a:spLocks noChangeShapeType="1"/>
          </p:cNvSpPr>
          <p:nvPr/>
        </p:nvSpPr>
        <p:spPr bwMode="auto">
          <a:xfrm>
            <a:off x="628650" y="4094163"/>
            <a:ext cx="1774825" cy="0"/>
          </a:xfrm>
          <a:prstGeom prst="line">
            <a:avLst/>
          </a:prstGeom>
          <a:noFill/>
          <a:ln w="635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23" name="Line 41"/>
          <p:cNvSpPr>
            <a:spLocks noChangeShapeType="1"/>
          </p:cNvSpPr>
          <p:nvPr/>
        </p:nvSpPr>
        <p:spPr bwMode="auto">
          <a:xfrm>
            <a:off x="6492875" y="3259138"/>
            <a:ext cx="1774825" cy="0"/>
          </a:xfrm>
          <a:prstGeom prst="line">
            <a:avLst/>
          </a:prstGeom>
          <a:noFill/>
          <a:ln w="635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24" name="Line 42"/>
          <p:cNvSpPr>
            <a:spLocks noChangeShapeType="1"/>
          </p:cNvSpPr>
          <p:nvPr/>
        </p:nvSpPr>
        <p:spPr bwMode="auto">
          <a:xfrm>
            <a:off x="6489700" y="3463925"/>
            <a:ext cx="1774825" cy="0"/>
          </a:xfrm>
          <a:prstGeom prst="line">
            <a:avLst/>
          </a:prstGeom>
          <a:noFill/>
          <a:ln w="635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25" name="Line 43"/>
          <p:cNvSpPr>
            <a:spLocks noChangeShapeType="1"/>
          </p:cNvSpPr>
          <p:nvPr/>
        </p:nvSpPr>
        <p:spPr bwMode="auto">
          <a:xfrm>
            <a:off x="6510338" y="3668713"/>
            <a:ext cx="1774825" cy="0"/>
          </a:xfrm>
          <a:prstGeom prst="line">
            <a:avLst/>
          </a:prstGeom>
          <a:noFill/>
          <a:ln w="635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26" name="Line 44"/>
          <p:cNvSpPr>
            <a:spLocks noChangeShapeType="1"/>
          </p:cNvSpPr>
          <p:nvPr/>
        </p:nvSpPr>
        <p:spPr bwMode="auto">
          <a:xfrm>
            <a:off x="6505575" y="3871913"/>
            <a:ext cx="1774825" cy="0"/>
          </a:xfrm>
          <a:prstGeom prst="line">
            <a:avLst/>
          </a:prstGeom>
          <a:noFill/>
          <a:ln w="635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27" name="Line 45"/>
          <p:cNvSpPr>
            <a:spLocks noChangeShapeType="1"/>
          </p:cNvSpPr>
          <p:nvPr/>
        </p:nvSpPr>
        <p:spPr bwMode="auto">
          <a:xfrm>
            <a:off x="6515100" y="4076700"/>
            <a:ext cx="1774825" cy="0"/>
          </a:xfrm>
          <a:prstGeom prst="line">
            <a:avLst/>
          </a:prstGeom>
          <a:noFill/>
          <a:ln w="635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5492750" y="4375150"/>
            <a:ext cx="1006475" cy="671513"/>
            <a:chOff x="3460" y="2756"/>
            <a:chExt cx="634" cy="423"/>
          </a:xfrm>
        </p:grpSpPr>
        <p:sp>
          <p:nvSpPr>
            <p:cNvPr id="93248" name="AutoShape 47"/>
            <p:cNvSpPr>
              <a:spLocks/>
            </p:cNvSpPr>
            <p:nvPr/>
          </p:nvSpPr>
          <p:spPr bwMode="auto">
            <a:xfrm rot="16200000" flipV="1">
              <a:off x="3721" y="2495"/>
              <a:ext cx="112" cy="634"/>
            </a:xfrm>
            <a:prstGeom prst="leftBracket">
              <a:avLst>
                <a:gd name="adj" fmla="val 47173"/>
              </a:avLst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249" name="Text Box 48"/>
            <p:cNvSpPr txBox="1">
              <a:spLocks noChangeArrowheads="1"/>
            </p:cNvSpPr>
            <p:nvPr/>
          </p:nvSpPr>
          <p:spPr bwMode="auto">
            <a:xfrm>
              <a:off x="3491" y="2929"/>
              <a:ext cx="56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en-US" sz="2000">
                  <a:solidFill>
                    <a:schemeClr val="tx2"/>
                  </a:solidFill>
                </a:rPr>
                <a:t>I band</a:t>
              </a:r>
              <a:endParaRPr lang="en-US" altLang="en-US" sz="2400">
                <a:latin typeface="Times New Roman" pitchFamily="18" charset="0"/>
              </a:endParaRPr>
            </a:p>
          </p:txBody>
        </p:sp>
      </p:grp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2554288" y="4343400"/>
            <a:ext cx="862012" cy="731838"/>
            <a:chOff x="1609" y="2736"/>
            <a:chExt cx="543" cy="461"/>
          </a:xfrm>
        </p:grpSpPr>
        <p:sp>
          <p:nvSpPr>
            <p:cNvPr id="93246" name="Text Box 50"/>
            <p:cNvSpPr txBox="1">
              <a:spLocks noChangeArrowheads="1"/>
            </p:cNvSpPr>
            <p:nvPr/>
          </p:nvSpPr>
          <p:spPr bwMode="auto">
            <a:xfrm>
              <a:off x="1609" y="2947"/>
              <a:ext cx="5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en-US" sz="2000">
                  <a:solidFill>
                    <a:schemeClr val="tx2"/>
                  </a:solidFill>
                </a:rPr>
                <a:t>Z disc</a:t>
              </a:r>
              <a:endParaRPr lang="en-US" altLang="en-US" sz="2400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93247" name="Line 51"/>
            <p:cNvSpPr>
              <a:spLocks noChangeShapeType="1"/>
            </p:cNvSpPr>
            <p:nvPr/>
          </p:nvSpPr>
          <p:spPr bwMode="auto">
            <a:xfrm flipV="1">
              <a:off x="1905" y="2736"/>
              <a:ext cx="0" cy="18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52"/>
          <p:cNvGrpSpPr>
            <a:grpSpLocks/>
          </p:cNvGrpSpPr>
          <p:nvPr/>
        </p:nvGrpSpPr>
        <p:grpSpPr bwMode="auto">
          <a:xfrm>
            <a:off x="3011488" y="1538288"/>
            <a:ext cx="2976562" cy="708025"/>
            <a:chOff x="1897" y="969"/>
            <a:chExt cx="1875" cy="446"/>
          </a:xfrm>
        </p:grpSpPr>
        <p:sp>
          <p:nvSpPr>
            <p:cNvPr id="93244" name="AutoShape 53"/>
            <p:cNvSpPr>
              <a:spLocks/>
            </p:cNvSpPr>
            <p:nvPr/>
          </p:nvSpPr>
          <p:spPr bwMode="auto">
            <a:xfrm rot="5400000">
              <a:off x="2741" y="383"/>
              <a:ext cx="188" cy="1875"/>
            </a:xfrm>
            <a:prstGeom prst="leftBracket">
              <a:avLst>
                <a:gd name="adj" fmla="val 83112"/>
              </a:avLst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245" name="Text Box 54"/>
            <p:cNvSpPr txBox="1">
              <a:spLocks noChangeArrowheads="1"/>
            </p:cNvSpPr>
            <p:nvPr/>
          </p:nvSpPr>
          <p:spPr bwMode="auto">
            <a:xfrm>
              <a:off x="2444" y="969"/>
              <a:ext cx="87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en-US" sz="2000">
                  <a:solidFill>
                    <a:schemeClr val="tx2"/>
                  </a:solidFill>
                </a:rPr>
                <a:t>sarcomere</a:t>
              </a: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93231" name="Line 55"/>
          <p:cNvSpPr>
            <a:spLocks noChangeShapeType="1"/>
          </p:cNvSpPr>
          <p:nvPr/>
        </p:nvSpPr>
        <p:spPr bwMode="auto">
          <a:xfrm>
            <a:off x="2608263" y="5483225"/>
            <a:ext cx="1774825" cy="0"/>
          </a:xfrm>
          <a:prstGeom prst="line">
            <a:avLst/>
          </a:prstGeom>
          <a:noFill/>
          <a:ln w="635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32" name="Text Box 56"/>
          <p:cNvSpPr txBox="1">
            <a:spLocks noChangeArrowheads="1"/>
          </p:cNvSpPr>
          <p:nvPr/>
        </p:nvSpPr>
        <p:spPr bwMode="auto">
          <a:xfrm>
            <a:off x="4600575" y="5226050"/>
            <a:ext cx="2709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2000"/>
              <a:t>thick filament (myosin)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93233" name="Line 57"/>
          <p:cNvSpPr>
            <a:spLocks noChangeShapeType="1"/>
          </p:cNvSpPr>
          <p:nvPr/>
        </p:nvSpPr>
        <p:spPr bwMode="auto">
          <a:xfrm flipH="1" flipV="1">
            <a:off x="3159125" y="5811838"/>
            <a:ext cx="1174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34" name="Text Box 58"/>
          <p:cNvSpPr txBox="1">
            <a:spLocks noChangeArrowheads="1"/>
          </p:cNvSpPr>
          <p:nvPr/>
        </p:nvSpPr>
        <p:spPr bwMode="auto">
          <a:xfrm>
            <a:off x="4602163" y="5591175"/>
            <a:ext cx="2330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2000"/>
              <a:t>thin filament (actin)</a:t>
            </a:r>
          </a:p>
        </p:txBody>
      </p:sp>
      <p:sp>
        <p:nvSpPr>
          <p:cNvPr id="93235" name="Line 60"/>
          <p:cNvSpPr>
            <a:spLocks noChangeShapeType="1"/>
          </p:cNvSpPr>
          <p:nvPr/>
        </p:nvSpPr>
        <p:spPr bwMode="auto">
          <a:xfrm>
            <a:off x="3033713" y="3060700"/>
            <a:ext cx="1174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61"/>
          <p:cNvGrpSpPr>
            <a:grpSpLocks/>
          </p:cNvGrpSpPr>
          <p:nvPr/>
        </p:nvGrpSpPr>
        <p:grpSpPr bwMode="auto">
          <a:xfrm>
            <a:off x="4021138" y="2427288"/>
            <a:ext cx="989012" cy="2644775"/>
            <a:chOff x="2533" y="1529"/>
            <a:chExt cx="623" cy="1666"/>
          </a:xfrm>
        </p:grpSpPr>
        <p:sp>
          <p:nvSpPr>
            <p:cNvPr id="93237" name="Line 62"/>
            <p:cNvSpPr>
              <a:spLocks noChangeShapeType="1"/>
            </p:cNvSpPr>
            <p:nvPr/>
          </p:nvSpPr>
          <p:spPr bwMode="auto">
            <a:xfrm>
              <a:off x="2825" y="1882"/>
              <a:ext cx="0" cy="7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3238" name="Group 63"/>
            <p:cNvGrpSpPr>
              <a:grpSpLocks/>
            </p:cNvGrpSpPr>
            <p:nvPr/>
          </p:nvGrpSpPr>
          <p:grpSpPr bwMode="auto">
            <a:xfrm>
              <a:off x="2560" y="2733"/>
              <a:ext cx="543" cy="462"/>
              <a:chOff x="2560" y="2733"/>
              <a:chExt cx="543" cy="462"/>
            </a:xfrm>
          </p:grpSpPr>
          <p:sp>
            <p:nvSpPr>
              <p:cNvPr id="93242" name="Text Box 64"/>
              <p:cNvSpPr txBox="1">
                <a:spLocks noChangeArrowheads="1"/>
              </p:cNvSpPr>
              <p:nvPr/>
            </p:nvSpPr>
            <p:spPr bwMode="auto">
              <a:xfrm>
                <a:off x="2560" y="2945"/>
                <a:ext cx="54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altLang="en-US" sz="2000">
                    <a:solidFill>
                      <a:schemeClr val="tx2"/>
                    </a:solidFill>
                  </a:rPr>
                  <a:t>M line</a:t>
                </a:r>
                <a:endParaRPr lang="en-US" alt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3243" name="Line 65"/>
              <p:cNvSpPr>
                <a:spLocks noChangeShapeType="1"/>
              </p:cNvSpPr>
              <p:nvPr/>
            </p:nvSpPr>
            <p:spPr bwMode="auto">
              <a:xfrm flipV="1">
                <a:off x="2822" y="2733"/>
                <a:ext cx="0" cy="18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3239" name="Group 66"/>
            <p:cNvGrpSpPr>
              <a:grpSpLocks/>
            </p:cNvGrpSpPr>
            <p:nvPr/>
          </p:nvGrpSpPr>
          <p:grpSpPr bwMode="auto">
            <a:xfrm>
              <a:off x="2533" y="1529"/>
              <a:ext cx="623" cy="344"/>
              <a:chOff x="2533" y="1529"/>
              <a:chExt cx="623" cy="344"/>
            </a:xfrm>
          </p:grpSpPr>
          <p:sp>
            <p:nvSpPr>
              <p:cNvPr id="93240" name="AutoShape 67"/>
              <p:cNvSpPr>
                <a:spLocks/>
              </p:cNvSpPr>
              <p:nvPr/>
            </p:nvSpPr>
            <p:spPr bwMode="auto">
              <a:xfrm rot="16200000" flipH="1">
                <a:off x="2769" y="1636"/>
                <a:ext cx="97" cy="377"/>
              </a:xfrm>
              <a:prstGeom prst="leftBracket">
                <a:avLst>
                  <a:gd name="adj" fmla="val 32388"/>
                </a:avLst>
              </a:prstGeom>
              <a:noFill/>
              <a:ln w="25400">
                <a:solidFill>
                  <a:schemeClr val="tx1"/>
                </a:solidFill>
                <a:round/>
                <a:headEnd type="stealth" w="med" len="med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3241" name="Text Box 68"/>
              <p:cNvSpPr txBox="1">
                <a:spLocks noChangeArrowheads="1"/>
              </p:cNvSpPr>
              <p:nvPr/>
            </p:nvSpPr>
            <p:spPr bwMode="auto">
              <a:xfrm>
                <a:off x="2533" y="1529"/>
                <a:ext cx="62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altLang="en-US" sz="2000">
                    <a:solidFill>
                      <a:schemeClr val="tx2"/>
                    </a:solidFill>
                  </a:rPr>
                  <a:t>H zone</a:t>
                </a:r>
                <a:endParaRPr lang="en-US" altLang="en-US" sz="2400">
                  <a:latin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572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181600" cy="914400"/>
          </a:xfrm>
        </p:spPr>
        <p:txBody>
          <a:bodyPr/>
          <a:lstStyle/>
          <a:p>
            <a:pPr algn="l" eaLnBrk="1" hangingPunct="1">
              <a:defRPr/>
            </a:pPr>
            <a:r>
              <a:rPr lang="fr-FR" b="1" dirty="0" smtClean="0"/>
              <a:t>A. Muscle </a:t>
            </a:r>
            <a:r>
              <a:rPr lang="fr-FR" b="1" dirty="0" err="1" smtClean="0"/>
              <a:t>Fiber</a:t>
            </a:r>
            <a:endParaRPr lang="en-US" b="1" dirty="0" smtClean="0"/>
          </a:p>
        </p:txBody>
      </p:sp>
      <p:pic>
        <p:nvPicPr>
          <p:cNvPr id="70659" name="Picture 4" descr="09-03ab_skelemusfi_1"/>
          <p:cNvPicPr>
            <a:picLocks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920750"/>
            <a:ext cx="5867400" cy="593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6089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533400" y="685800"/>
            <a:ext cx="65357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3200" b="1">
                <a:solidFill>
                  <a:schemeClr val="bg1"/>
                </a:solidFill>
                <a:latin typeface="Times New Roman" pitchFamily="18" charset="0"/>
              </a:rPr>
              <a:t>“Sliding Filament” Mechanism</a:t>
            </a:r>
            <a:endParaRPr lang="en-US" altLang="en-US" sz="32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600200" y="1501775"/>
            <a:ext cx="59261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2400">
                <a:latin typeface="Times" pitchFamily="18" charset="0"/>
              </a:rPr>
              <a:t>Contraction results from the sliding action of actin and myosin filaments</a:t>
            </a:r>
          </a:p>
        </p:txBody>
      </p:sp>
      <p:sp>
        <p:nvSpPr>
          <p:cNvPr id="94212" name="Line 4"/>
          <p:cNvSpPr>
            <a:spLocks noChangeShapeType="1"/>
          </p:cNvSpPr>
          <p:nvPr/>
        </p:nvSpPr>
        <p:spPr bwMode="auto">
          <a:xfrm>
            <a:off x="4038600" y="4238625"/>
            <a:ext cx="1174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3" name="Line 5"/>
          <p:cNvSpPr>
            <a:spLocks noChangeShapeType="1"/>
          </p:cNvSpPr>
          <p:nvPr/>
        </p:nvSpPr>
        <p:spPr bwMode="auto">
          <a:xfrm>
            <a:off x="4048125" y="3228975"/>
            <a:ext cx="1174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4" name="Line 6"/>
          <p:cNvSpPr>
            <a:spLocks noChangeShapeType="1"/>
          </p:cNvSpPr>
          <p:nvPr/>
        </p:nvSpPr>
        <p:spPr bwMode="auto">
          <a:xfrm>
            <a:off x="4056063" y="3448050"/>
            <a:ext cx="1174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5" name="Line 7"/>
          <p:cNvSpPr>
            <a:spLocks noChangeShapeType="1"/>
          </p:cNvSpPr>
          <p:nvPr/>
        </p:nvSpPr>
        <p:spPr bwMode="auto">
          <a:xfrm>
            <a:off x="4051300" y="3638550"/>
            <a:ext cx="1174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6" name="Line 8"/>
          <p:cNvSpPr>
            <a:spLocks noChangeShapeType="1"/>
          </p:cNvSpPr>
          <p:nvPr/>
        </p:nvSpPr>
        <p:spPr bwMode="auto">
          <a:xfrm>
            <a:off x="4048125" y="3830638"/>
            <a:ext cx="1174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7" name="Line 9"/>
          <p:cNvSpPr>
            <a:spLocks noChangeShapeType="1"/>
          </p:cNvSpPr>
          <p:nvPr/>
        </p:nvSpPr>
        <p:spPr bwMode="auto">
          <a:xfrm>
            <a:off x="4056063" y="4048125"/>
            <a:ext cx="1174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8" name="Line 10"/>
          <p:cNvSpPr>
            <a:spLocks noChangeShapeType="1"/>
          </p:cNvSpPr>
          <p:nvPr/>
        </p:nvSpPr>
        <p:spPr bwMode="auto">
          <a:xfrm flipH="1" flipV="1">
            <a:off x="6186488" y="4230688"/>
            <a:ext cx="1174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9" name="Line 11"/>
          <p:cNvSpPr>
            <a:spLocks noChangeShapeType="1"/>
          </p:cNvSpPr>
          <p:nvPr/>
        </p:nvSpPr>
        <p:spPr bwMode="auto">
          <a:xfrm flipH="1" flipV="1">
            <a:off x="6183313" y="3221038"/>
            <a:ext cx="1174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20" name="Line 12"/>
          <p:cNvSpPr>
            <a:spLocks noChangeShapeType="1"/>
          </p:cNvSpPr>
          <p:nvPr/>
        </p:nvSpPr>
        <p:spPr bwMode="auto">
          <a:xfrm flipH="1" flipV="1">
            <a:off x="6191250" y="3427413"/>
            <a:ext cx="1174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21" name="Line 13"/>
          <p:cNvSpPr>
            <a:spLocks noChangeShapeType="1"/>
          </p:cNvSpPr>
          <p:nvPr/>
        </p:nvSpPr>
        <p:spPr bwMode="auto">
          <a:xfrm flipH="1" flipV="1">
            <a:off x="6186488" y="3630613"/>
            <a:ext cx="1174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22" name="Line 14"/>
          <p:cNvSpPr>
            <a:spLocks noChangeShapeType="1"/>
          </p:cNvSpPr>
          <p:nvPr/>
        </p:nvSpPr>
        <p:spPr bwMode="auto">
          <a:xfrm flipH="1" flipV="1">
            <a:off x="6183313" y="3822700"/>
            <a:ext cx="1174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23" name="Line 15"/>
          <p:cNvSpPr>
            <a:spLocks noChangeShapeType="1"/>
          </p:cNvSpPr>
          <p:nvPr/>
        </p:nvSpPr>
        <p:spPr bwMode="auto">
          <a:xfrm flipH="1" flipV="1">
            <a:off x="6178550" y="4027488"/>
            <a:ext cx="1174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24" name="Line 16"/>
          <p:cNvSpPr>
            <a:spLocks noChangeShapeType="1"/>
          </p:cNvSpPr>
          <p:nvPr/>
        </p:nvSpPr>
        <p:spPr bwMode="auto">
          <a:xfrm flipV="1">
            <a:off x="7378700" y="3152775"/>
            <a:ext cx="0" cy="130651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25" name="Line 17"/>
          <p:cNvSpPr>
            <a:spLocks noChangeShapeType="1"/>
          </p:cNvSpPr>
          <p:nvPr/>
        </p:nvSpPr>
        <p:spPr bwMode="auto">
          <a:xfrm>
            <a:off x="4881563" y="3338513"/>
            <a:ext cx="1774825" cy="0"/>
          </a:xfrm>
          <a:prstGeom prst="line">
            <a:avLst/>
          </a:prstGeom>
          <a:noFill/>
          <a:ln w="635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26" name="Line 18"/>
          <p:cNvSpPr>
            <a:spLocks noChangeShapeType="1"/>
          </p:cNvSpPr>
          <p:nvPr/>
        </p:nvSpPr>
        <p:spPr bwMode="auto">
          <a:xfrm>
            <a:off x="4878388" y="3544888"/>
            <a:ext cx="1774825" cy="0"/>
          </a:xfrm>
          <a:prstGeom prst="line">
            <a:avLst/>
          </a:prstGeom>
          <a:noFill/>
          <a:ln w="635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27" name="Line 19"/>
          <p:cNvSpPr>
            <a:spLocks noChangeShapeType="1"/>
          </p:cNvSpPr>
          <p:nvPr/>
        </p:nvSpPr>
        <p:spPr bwMode="auto">
          <a:xfrm>
            <a:off x="4906963" y="3732213"/>
            <a:ext cx="1774825" cy="0"/>
          </a:xfrm>
          <a:prstGeom prst="line">
            <a:avLst/>
          </a:prstGeom>
          <a:noFill/>
          <a:ln w="635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28" name="Line 20"/>
          <p:cNvSpPr>
            <a:spLocks noChangeShapeType="1"/>
          </p:cNvSpPr>
          <p:nvPr/>
        </p:nvSpPr>
        <p:spPr bwMode="auto">
          <a:xfrm>
            <a:off x="4891088" y="3922713"/>
            <a:ext cx="1774825" cy="0"/>
          </a:xfrm>
          <a:prstGeom prst="line">
            <a:avLst/>
          </a:prstGeom>
          <a:noFill/>
          <a:ln w="635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29" name="Line 21"/>
          <p:cNvSpPr>
            <a:spLocks noChangeShapeType="1"/>
          </p:cNvSpPr>
          <p:nvPr/>
        </p:nvSpPr>
        <p:spPr bwMode="auto">
          <a:xfrm>
            <a:off x="4900613" y="4140200"/>
            <a:ext cx="1774825" cy="0"/>
          </a:xfrm>
          <a:prstGeom prst="line">
            <a:avLst/>
          </a:prstGeom>
          <a:noFill/>
          <a:ln w="635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30" name="Line 22"/>
          <p:cNvSpPr>
            <a:spLocks noChangeShapeType="1"/>
          </p:cNvSpPr>
          <p:nvPr/>
        </p:nvSpPr>
        <p:spPr bwMode="auto">
          <a:xfrm flipH="1">
            <a:off x="4038600" y="3155950"/>
            <a:ext cx="0" cy="130651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31" name="Line 23"/>
          <p:cNvSpPr>
            <a:spLocks noChangeShapeType="1"/>
          </p:cNvSpPr>
          <p:nvPr/>
        </p:nvSpPr>
        <p:spPr bwMode="auto">
          <a:xfrm>
            <a:off x="5715000" y="3155950"/>
            <a:ext cx="0" cy="1265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32" name="Text Box 24"/>
          <p:cNvSpPr txBox="1">
            <a:spLocks noChangeArrowheads="1"/>
          </p:cNvSpPr>
          <p:nvPr/>
        </p:nvSpPr>
        <p:spPr bwMode="auto">
          <a:xfrm>
            <a:off x="1095375" y="3560763"/>
            <a:ext cx="1741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2400" b="1">
                <a:solidFill>
                  <a:schemeClr val="tx2"/>
                </a:solidFill>
              </a:rPr>
              <a:t>RELAXED:</a:t>
            </a:r>
            <a:endParaRPr lang="en-US" altLang="en-US" sz="2400" b="1">
              <a:latin typeface="Times New Roman" pitchFamily="18" charset="0"/>
            </a:endParaRPr>
          </a:p>
        </p:txBody>
      </p:sp>
      <p:sp>
        <p:nvSpPr>
          <p:cNvPr id="94233" name="Line 25"/>
          <p:cNvSpPr>
            <a:spLocks noChangeShapeType="1"/>
          </p:cNvSpPr>
          <p:nvPr/>
        </p:nvSpPr>
        <p:spPr bwMode="auto">
          <a:xfrm>
            <a:off x="4467225" y="6218238"/>
            <a:ext cx="1174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34" name="Line 26"/>
          <p:cNvSpPr>
            <a:spLocks noChangeShapeType="1"/>
          </p:cNvSpPr>
          <p:nvPr/>
        </p:nvSpPr>
        <p:spPr bwMode="auto">
          <a:xfrm>
            <a:off x="4476750" y="5208588"/>
            <a:ext cx="1174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35" name="Line 27"/>
          <p:cNvSpPr>
            <a:spLocks noChangeShapeType="1"/>
          </p:cNvSpPr>
          <p:nvPr/>
        </p:nvSpPr>
        <p:spPr bwMode="auto">
          <a:xfrm>
            <a:off x="4484688" y="5427663"/>
            <a:ext cx="1174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36" name="Line 28"/>
          <p:cNvSpPr>
            <a:spLocks noChangeShapeType="1"/>
          </p:cNvSpPr>
          <p:nvPr/>
        </p:nvSpPr>
        <p:spPr bwMode="auto">
          <a:xfrm>
            <a:off x="4479925" y="5618163"/>
            <a:ext cx="1174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37" name="Line 29"/>
          <p:cNvSpPr>
            <a:spLocks noChangeShapeType="1"/>
          </p:cNvSpPr>
          <p:nvPr/>
        </p:nvSpPr>
        <p:spPr bwMode="auto">
          <a:xfrm>
            <a:off x="4476750" y="5810250"/>
            <a:ext cx="1174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38" name="Line 30"/>
          <p:cNvSpPr>
            <a:spLocks noChangeShapeType="1"/>
          </p:cNvSpPr>
          <p:nvPr/>
        </p:nvSpPr>
        <p:spPr bwMode="auto">
          <a:xfrm>
            <a:off x="4484688" y="6027738"/>
            <a:ext cx="1174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39" name="Line 31"/>
          <p:cNvSpPr>
            <a:spLocks noChangeShapeType="1"/>
          </p:cNvSpPr>
          <p:nvPr/>
        </p:nvSpPr>
        <p:spPr bwMode="auto">
          <a:xfrm flipH="1" flipV="1">
            <a:off x="5891213" y="6210300"/>
            <a:ext cx="1174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40" name="Line 32"/>
          <p:cNvSpPr>
            <a:spLocks noChangeShapeType="1"/>
          </p:cNvSpPr>
          <p:nvPr/>
        </p:nvSpPr>
        <p:spPr bwMode="auto">
          <a:xfrm flipH="1" flipV="1">
            <a:off x="5888038" y="5200650"/>
            <a:ext cx="1174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41" name="Line 33"/>
          <p:cNvSpPr>
            <a:spLocks noChangeShapeType="1"/>
          </p:cNvSpPr>
          <p:nvPr/>
        </p:nvSpPr>
        <p:spPr bwMode="auto">
          <a:xfrm flipH="1" flipV="1">
            <a:off x="5895975" y="5407025"/>
            <a:ext cx="1174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42" name="Line 34"/>
          <p:cNvSpPr>
            <a:spLocks noChangeShapeType="1"/>
          </p:cNvSpPr>
          <p:nvPr/>
        </p:nvSpPr>
        <p:spPr bwMode="auto">
          <a:xfrm flipH="1" flipV="1">
            <a:off x="5891213" y="5610225"/>
            <a:ext cx="1174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43" name="Line 35"/>
          <p:cNvSpPr>
            <a:spLocks noChangeShapeType="1"/>
          </p:cNvSpPr>
          <p:nvPr/>
        </p:nvSpPr>
        <p:spPr bwMode="auto">
          <a:xfrm flipH="1" flipV="1">
            <a:off x="5888038" y="5802313"/>
            <a:ext cx="1174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44" name="Line 36"/>
          <p:cNvSpPr>
            <a:spLocks noChangeShapeType="1"/>
          </p:cNvSpPr>
          <p:nvPr/>
        </p:nvSpPr>
        <p:spPr bwMode="auto">
          <a:xfrm flipH="1" flipV="1">
            <a:off x="5883275" y="6007100"/>
            <a:ext cx="1174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45" name="Line 37"/>
          <p:cNvSpPr>
            <a:spLocks noChangeShapeType="1"/>
          </p:cNvSpPr>
          <p:nvPr/>
        </p:nvSpPr>
        <p:spPr bwMode="auto">
          <a:xfrm flipV="1">
            <a:off x="7083425" y="5132388"/>
            <a:ext cx="0" cy="130651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46" name="Line 38"/>
          <p:cNvSpPr>
            <a:spLocks noChangeShapeType="1"/>
          </p:cNvSpPr>
          <p:nvPr/>
        </p:nvSpPr>
        <p:spPr bwMode="auto">
          <a:xfrm>
            <a:off x="4941888" y="5318125"/>
            <a:ext cx="1774825" cy="0"/>
          </a:xfrm>
          <a:prstGeom prst="line">
            <a:avLst/>
          </a:prstGeom>
          <a:noFill/>
          <a:ln w="635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47" name="Line 39"/>
          <p:cNvSpPr>
            <a:spLocks noChangeShapeType="1"/>
          </p:cNvSpPr>
          <p:nvPr/>
        </p:nvSpPr>
        <p:spPr bwMode="auto">
          <a:xfrm>
            <a:off x="4938713" y="5524500"/>
            <a:ext cx="1774825" cy="0"/>
          </a:xfrm>
          <a:prstGeom prst="line">
            <a:avLst/>
          </a:prstGeom>
          <a:noFill/>
          <a:ln w="635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48" name="Line 40"/>
          <p:cNvSpPr>
            <a:spLocks noChangeShapeType="1"/>
          </p:cNvSpPr>
          <p:nvPr/>
        </p:nvSpPr>
        <p:spPr bwMode="auto">
          <a:xfrm>
            <a:off x="4967288" y="5711825"/>
            <a:ext cx="1774825" cy="0"/>
          </a:xfrm>
          <a:prstGeom prst="line">
            <a:avLst/>
          </a:prstGeom>
          <a:noFill/>
          <a:ln w="635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49" name="Line 41"/>
          <p:cNvSpPr>
            <a:spLocks noChangeShapeType="1"/>
          </p:cNvSpPr>
          <p:nvPr/>
        </p:nvSpPr>
        <p:spPr bwMode="auto">
          <a:xfrm>
            <a:off x="4951413" y="5902325"/>
            <a:ext cx="1774825" cy="0"/>
          </a:xfrm>
          <a:prstGeom prst="line">
            <a:avLst/>
          </a:prstGeom>
          <a:noFill/>
          <a:ln w="635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50" name="Line 42"/>
          <p:cNvSpPr>
            <a:spLocks noChangeShapeType="1"/>
          </p:cNvSpPr>
          <p:nvPr/>
        </p:nvSpPr>
        <p:spPr bwMode="auto">
          <a:xfrm>
            <a:off x="4960938" y="6119813"/>
            <a:ext cx="1774825" cy="0"/>
          </a:xfrm>
          <a:prstGeom prst="line">
            <a:avLst/>
          </a:prstGeom>
          <a:noFill/>
          <a:ln w="635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51" name="Line 43"/>
          <p:cNvSpPr>
            <a:spLocks noChangeShapeType="1"/>
          </p:cNvSpPr>
          <p:nvPr/>
        </p:nvSpPr>
        <p:spPr bwMode="auto">
          <a:xfrm flipH="1">
            <a:off x="4467225" y="5135563"/>
            <a:ext cx="0" cy="130651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52" name="Line 44"/>
          <p:cNvSpPr>
            <a:spLocks noChangeShapeType="1"/>
          </p:cNvSpPr>
          <p:nvPr/>
        </p:nvSpPr>
        <p:spPr bwMode="auto">
          <a:xfrm>
            <a:off x="5775325" y="5135563"/>
            <a:ext cx="0" cy="1265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53" name="Line 45"/>
          <p:cNvSpPr>
            <a:spLocks noChangeShapeType="1"/>
          </p:cNvSpPr>
          <p:nvPr/>
        </p:nvSpPr>
        <p:spPr bwMode="auto">
          <a:xfrm flipH="1">
            <a:off x="7239000" y="5753100"/>
            <a:ext cx="1004888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54" name="Line 46"/>
          <p:cNvSpPr>
            <a:spLocks noChangeShapeType="1"/>
          </p:cNvSpPr>
          <p:nvPr/>
        </p:nvSpPr>
        <p:spPr bwMode="auto">
          <a:xfrm>
            <a:off x="3322638" y="5735638"/>
            <a:ext cx="1004887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55" name="Text Box 47"/>
          <p:cNvSpPr txBox="1">
            <a:spLocks noChangeArrowheads="1"/>
          </p:cNvSpPr>
          <p:nvPr/>
        </p:nvSpPr>
        <p:spPr bwMode="auto">
          <a:xfrm>
            <a:off x="569913" y="5459413"/>
            <a:ext cx="2419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2400" b="1">
                <a:solidFill>
                  <a:schemeClr val="tx2"/>
                </a:solidFill>
              </a:rPr>
              <a:t>CONTRACTED:</a:t>
            </a:r>
            <a:endParaRPr lang="en-US" altLang="en-US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75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4953000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600" b="1" dirty="0" smtClean="0"/>
              <a:t>c. Sliding Filaments</a:t>
            </a: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762000" y="658813"/>
            <a:ext cx="6643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sarcomere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shortens = contraction</a:t>
            </a: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762000" y="1143000"/>
            <a:ext cx="868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 thin filaments slide past thick filaments:</a:t>
            </a:r>
          </a:p>
        </p:txBody>
      </p:sp>
      <p:grpSp>
        <p:nvGrpSpPr>
          <p:cNvPr id="97285" name="Group 10"/>
          <p:cNvGrpSpPr>
            <a:grpSpLocks/>
          </p:cNvGrpSpPr>
          <p:nvPr/>
        </p:nvGrpSpPr>
        <p:grpSpPr bwMode="auto">
          <a:xfrm>
            <a:off x="1219200" y="1981200"/>
            <a:ext cx="6858000" cy="4598988"/>
            <a:chOff x="576" y="1344"/>
            <a:chExt cx="4320" cy="2897"/>
          </a:xfrm>
        </p:grpSpPr>
        <p:pic>
          <p:nvPicPr>
            <p:cNvPr id="97286" name="Picture 5" descr="contractfi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344"/>
              <a:ext cx="4320" cy="2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7287" name="Rectangle 9"/>
            <p:cNvSpPr>
              <a:spLocks noChangeArrowheads="1"/>
            </p:cNvSpPr>
            <p:nvPr/>
          </p:nvSpPr>
          <p:spPr bwMode="auto">
            <a:xfrm>
              <a:off x="624" y="4032"/>
              <a:ext cx="960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572070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/>
      <p:bldP spid="2356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8788"/>
            <a:ext cx="7620000" cy="942975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b="1" i="1" dirty="0" smtClean="0">
                <a:solidFill>
                  <a:srgbClr val="FFFF00"/>
                </a:solidFill>
              </a:rPr>
              <a:t>“sliding filament theory”</a:t>
            </a:r>
          </a:p>
        </p:txBody>
      </p:sp>
      <p:pic>
        <p:nvPicPr>
          <p:cNvPr id="98307" name="Picture 5" descr="contrac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7315200" cy="456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35590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5" name="Picture 9" descr="muscl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4600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8" descr="sarkomer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975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5" descr="acti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0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99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4" descr="sf43x1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562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9841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5" descr="1004bd_SkeletalMuscAnat_1.JPG                                  0002AAE7HA-ArtPresLibrary              B3FD695F: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lum bright="-24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0"/>
            <a:ext cx="7358063" cy="6858000"/>
          </a:xfrm>
        </p:spPr>
      </p:pic>
    </p:spTree>
    <p:extLst>
      <p:ext uri="{BB962C8B-B14F-4D97-AF65-F5344CB8AC3E}">
        <p14:creationId xmlns:p14="http://schemas.microsoft.com/office/powerpoint/2010/main" val="186406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5" descr="Imag1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6106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236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46" name="Group 5"/>
          <p:cNvGrpSpPr>
            <a:grpSpLocks/>
          </p:cNvGrpSpPr>
          <p:nvPr/>
        </p:nvGrpSpPr>
        <p:grpSpPr bwMode="auto">
          <a:xfrm>
            <a:off x="609600" y="0"/>
            <a:ext cx="8180388" cy="6858000"/>
            <a:chOff x="609600" y="0"/>
            <a:chExt cx="8180986" cy="6858000"/>
          </a:xfrm>
        </p:grpSpPr>
        <p:pic>
          <p:nvPicPr>
            <p:cNvPr id="108547" name="Picture 4" descr="c49x36contraction-cycl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0"/>
              <a:ext cx="8180986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8548" name="Rectangle 4"/>
            <p:cNvSpPr>
              <a:spLocks noChangeArrowheads="1"/>
            </p:cNvSpPr>
            <p:nvPr/>
          </p:nvSpPr>
          <p:spPr bwMode="auto">
            <a:xfrm>
              <a:off x="685800" y="6629400"/>
              <a:ext cx="3886200" cy="228600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0363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242888"/>
            <a:ext cx="9144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3429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tabLst>
                <a:tab pos="3429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3600" b="1">
                <a:solidFill>
                  <a:schemeClr val="tx2"/>
                </a:solidFill>
              </a:rPr>
              <a:t>    1. </a:t>
            </a:r>
            <a:r>
              <a:rPr lang="en-US" altLang="en-US" sz="3600" b="1" i="1">
                <a:solidFill>
                  <a:srgbClr val="FFFF00"/>
                </a:solidFill>
              </a:rPr>
              <a:t>sarcolemma</a:t>
            </a:r>
            <a:r>
              <a:rPr lang="en-US" altLang="en-US" sz="3600" b="1">
                <a:solidFill>
                  <a:schemeClr val="tx2"/>
                </a:solidFill>
              </a:rPr>
              <a:t> </a:t>
            </a:r>
          </a:p>
          <a:p>
            <a:r>
              <a:rPr lang="en-US" altLang="en-US" sz="2800" b="1">
                <a:solidFill>
                  <a:schemeClr val="tx2"/>
                </a:solidFill>
              </a:rPr>
              <a:t>       * muscle cell membrane </a:t>
            </a:r>
            <a:endParaRPr lang="en-US" altLang="en-US" sz="2800">
              <a:solidFill>
                <a:schemeClr val="tx2"/>
              </a:solidFill>
            </a:endParaRPr>
          </a:p>
          <a:p>
            <a:r>
              <a:rPr lang="en-US" altLang="en-US" sz="2800">
                <a:solidFill>
                  <a:schemeClr val="tx2"/>
                </a:solidFill>
              </a:rPr>
              <a:t>       </a:t>
            </a:r>
            <a:r>
              <a:rPr lang="en-US" altLang="en-US" sz="2800" b="1">
                <a:solidFill>
                  <a:schemeClr val="tx2"/>
                </a:solidFill>
              </a:rPr>
              <a:t>* extends into muscle fiber (forms </a:t>
            </a:r>
            <a:r>
              <a:rPr lang="en-US" altLang="en-US" sz="2800" b="1" i="1">
                <a:solidFill>
                  <a:srgbClr val="FFFF00"/>
                </a:solidFill>
              </a:rPr>
              <a:t>T-tubules</a:t>
            </a:r>
            <a:r>
              <a:rPr lang="en-US" altLang="en-US" sz="3600">
                <a:solidFill>
                  <a:schemeClr val="tx2"/>
                </a:solidFill>
              </a:rPr>
              <a:t>) </a:t>
            </a:r>
          </a:p>
        </p:txBody>
      </p:sp>
      <p:pic>
        <p:nvPicPr>
          <p:cNvPr id="71683" name="Picture 7" descr="08_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81200"/>
            <a:ext cx="639286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1" name="Oval 13"/>
          <p:cNvSpPr>
            <a:spLocks noChangeArrowheads="1"/>
          </p:cNvSpPr>
          <p:nvPr/>
        </p:nvSpPr>
        <p:spPr bwMode="auto">
          <a:xfrm>
            <a:off x="6248400" y="6096000"/>
            <a:ext cx="1143000" cy="3810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422" name="Oval 14"/>
          <p:cNvSpPr>
            <a:spLocks noChangeArrowheads="1"/>
          </p:cNvSpPr>
          <p:nvPr/>
        </p:nvSpPr>
        <p:spPr bwMode="auto">
          <a:xfrm>
            <a:off x="5638800" y="3048000"/>
            <a:ext cx="1524000" cy="381000"/>
          </a:xfrm>
          <a:prstGeom prst="ellipse">
            <a:avLst/>
          </a:prstGeom>
          <a:noFill/>
          <a:ln w="603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686" name="Rectangle 10"/>
          <p:cNvSpPr>
            <a:spLocks noChangeArrowheads="1"/>
          </p:cNvSpPr>
          <p:nvPr/>
        </p:nvSpPr>
        <p:spPr bwMode="auto">
          <a:xfrm>
            <a:off x="2514600" y="1981200"/>
            <a:ext cx="38862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04856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1" grpId="0" animBg="1"/>
      <p:bldP spid="1742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9144000" cy="662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b="1" smtClean="0">
                <a:solidFill>
                  <a:schemeClr val="tx2"/>
                </a:solidFill>
                <a:effectLst/>
              </a:rPr>
              <a:t>muscle  </a:t>
            </a:r>
            <a:r>
              <a:rPr lang="en-US" altLang="en-US" sz="2800" b="1" smtClean="0">
                <a:solidFill>
                  <a:schemeClr val="tx2"/>
                </a:solidFill>
                <a:effectLst/>
              </a:rPr>
              <a:t>(epimysium)</a:t>
            </a:r>
          </a:p>
          <a:p>
            <a:pPr>
              <a:buFont typeface="Wingdings" pitchFamily="2" charset="2"/>
              <a:buNone/>
            </a:pPr>
            <a:endParaRPr lang="en-US" altLang="en-US" sz="2800" b="1" smtClean="0">
              <a:solidFill>
                <a:schemeClr val="tx2"/>
              </a:solidFill>
              <a:effectLst/>
            </a:endParaRPr>
          </a:p>
          <a:p>
            <a:pPr>
              <a:buFont typeface="Wingdings" pitchFamily="2" charset="2"/>
              <a:buNone/>
            </a:pPr>
            <a:r>
              <a:rPr lang="en-US" altLang="en-US" b="1" smtClean="0">
                <a:solidFill>
                  <a:schemeClr val="tx2"/>
                </a:solidFill>
                <a:effectLst/>
              </a:rPr>
              <a:t>		fascicle </a:t>
            </a:r>
            <a:r>
              <a:rPr lang="en-US" altLang="en-US" sz="2800" b="1" smtClean="0">
                <a:solidFill>
                  <a:schemeClr val="tx2"/>
                </a:solidFill>
                <a:effectLst/>
              </a:rPr>
              <a:t>(perimysium)</a:t>
            </a:r>
          </a:p>
          <a:p>
            <a:pPr>
              <a:buFont typeface="Wingdings" pitchFamily="2" charset="2"/>
              <a:buNone/>
            </a:pPr>
            <a:endParaRPr lang="en-US" altLang="en-US" sz="2800" b="1" smtClean="0">
              <a:solidFill>
                <a:schemeClr val="tx2"/>
              </a:solidFill>
              <a:effectLst/>
            </a:endParaRPr>
          </a:p>
          <a:p>
            <a:pPr>
              <a:buFont typeface="Wingdings" pitchFamily="2" charset="2"/>
              <a:buNone/>
            </a:pPr>
            <a:r>
              <a:rPr lang="en-US" altLang="en-US" b="1" smtClean="0">
                <a:solidFill>
                  <a:schemeClr val="tx2"/>
                </a:solidFill>
                <a:effectLst/>
              </a:rPr>
              <a:t>			muscle fiber </a:t>
            </a:r>
            <a:r>
              <a:rPr lang="en-US" altLang="en-US" sz="2800" b="1" smtClean="0">
                <a:solidFill>
                  <a:schemeClr val="tx2"/>
                </a:solidFill>
                <a:effectLst/>
              </a:rPr>
              <a:t>(endomysium)</a:t>
            </a:r>
          </a:p>
          <a:p>
            <a:pPr>
              <a:buFont typeface="Wingdings" pitchFamily="2" charset="2"/>
              <a:buNone/>
            </a:pPr>
            <a:endParaRPr lang="en-US" altLang="en-US" sz="2800" b="1" smtClean="0">
              <a:solidFill>
                <a:schemeClr val="tx2"/>
              </a:solidFill>
              <a:effectLst/>
            </a:endParaRPr>
          </a:p>
          <a:p>
            <a:pPr>
              <a:buFont typeface="Wingdings" pitchFamily="2" charset="2"/>
              <a:buNone/>
            </a:pPr>
            <a:r>
              <a:rPr lang="en-US" altLang="en-US" b="1" smtClean="0">
                <a:solidFill>
                  <a:schemeClr val="tx2"/>
                </a:solidFill>
                <a:effectLst/>
              </a:rPr>
              <a:t>				myofibril (sarcomeres)</a:t>
            </a:r>
          </a:p>
          <a:p>
            <a:pPr>
              <a:buFont typeface="Wingdings" pitchFamily="2" charset="2"/>
              <a:buNone/>
            </a:pPr>
            <a:endParaRPr lang="en-US" altLang="en-US" b="1" smtClean="0">
              <a:solidFill>
                <a:schemeClr val="tx2"/>
              </a:solidFill>
              <a:effectLst/>
            </a:endParaRPr>
          </a:p>
          <a:p>
            <a:pPr>
              <a:buFont typeface="Wingdings" pitchFamily="2" charset="2"/>
              <a:buNone/>
            </a:pPr>
            <a:r>
              <a:rPr lang="en-US" altLang="en-US" b="1" smtClean="0">
                <a:solidFill>
                  <a:schemeClr val="tx2"/>
                </a:solidFill>
                <a:effectLst/>
              </a:rPr>
              <a:t>					 myofilaments </a:t>
            </a:r>
            <a:r>
              <a:rPr lang="en-US" altLang="en-US" sz="2400" b="1" smtClean="0">
                <a:solidFill>
                  <a:schemeClr val="tx2"/>
                </a:solidFill>
                <a:effectLst/>
              </a:rPr>
              <a:t>(thick &amp; thin)</a:t>
            </a:r>
            <a:endParaRPr lang="en-US" altLang="en-US" b="1" smtClean="0">
              <a:solidFill>
                <a:schemeClr val="tx2"/>
              </a:solidFill>
              <a:effectLst/>
            </a:endParaRPr>
          </a:p>
          <a:p>
            <a:pPr>
              <a:buFont typeface="Wingdings" pitchFamily="2" charset="2"/>
              <a:buNone/>
            </a:pPr>
            <a:r>
              <a:rPr lang="en-US" altLang="en-US" b="1" smtClean="0">
                <a:solidFill>
                  <a:schemeClr val="tx2"/>
                </a:solidFill>
                <a:effectLst/>
              </a:rPr>
              <a:t>									   					</a:t>
            </a:r>
            <a:endParaRPr lang="en-US" altLang="en-US" sz="2400" b="1" smtClean="0">
              <a:solidFill>
                <a:schemeClr val="tx2"/>
              </a:solidFill>
              <a:effectLst/>
            </a:endParaRPr>
          </a:p>
        </p:txBody>
      </p:sp>
      <p:sp>
        <p:nvSpPr>
          <p:cNvPr id="372740" name="Line 4"/>
          <p:cNvSpPr>
            <a:spLocks noChangeShapeType="1"/>
          </p:cNvSpPr>
          <p:nvPr/>
        </p:nvSpPr>
        <p:spPr bwMode="auto">
          <a:xfrm>
            <a:off x="1295400" y="838200"/>
            <a:ext cx="457200" cy="4572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2741" name="Line 5"/>
          <p:cNvSpPr>
            <a:spLocks noChangeShapeType="1"/>
          </p:cNvSpPr>
          <p:nvPr/>
        </p:nvSpPr>
        <p:spPr bwMode="auto">
          <a:xfrm>
            <a:off x="2286000" y="1905000"/>
            <a:ext cx="457200" cy="4572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2742" name="Line 6"/>
          <p:cNvSpPr>
            <a:spLocks noChangeShapeType="1"/>
          </p:cNvSpPr>
          <p:nvPr/>
        </p:nvSpPr>
        <p:spPr bwMode="auto">
          <a:xfrm>
            <a:off x="4114800" y="4114800"/>
            <a:ext cx="457200" cy="4572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2743" name="Line 7"/>
          <p:cNvSpPr>
            <a:spLocks noChangeShapeType="1"/>
          </p:cNvSpPr>
          <p:nvPr/>
        </p:nvSpPr>
        <p:spPr bwMode="auto">
          <a:xfrm>
            <a:off x="3200400" y="3048000"/>
            <a:ext cx="457200" cy="4572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1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72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2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72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72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372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72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372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72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72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40" grpId="0" animBg="1"/>
      <p:bldP spid="372741" grpId="0" animBg="1"/>
      <p:bldP spid="372742" grpId="0" animBg="1"/>
      <p:bldP spid="3727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ChangeArrowheads="1"/>
          </p:cNvSpPr>
          <p:nvPr/>
        </p:nvSpPr>
        <p:spPr bwMode="auto">
          <a:xfrm>
            <a:off x="304800" y="152400"/>
            <a:ext cx="8610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3429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tabLst>
                <a:tab pos="3429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3600" b="1">
                <a:solidFill>
                  <a:schemeClr val="tx2"/>
                </a:solidFill>
              </a:rPr>
              <a:t>2. </a:t>
            </a:r>
            <a:r>
              <a:rPr lang="en-US" altLang="en-US" sz="3600" b="1" i="1">
                <a:solidFill>
                  <a:srgbClr val="FFFF00"/>
                </a:solidFill>
              </a:rPr>
              <a:t>sarcoplasmic reticulum</a:t>
            </a:r>
            <a:r>
              <a:rPr lang="en-US" altLang="en-US" sz="3600" b="1">
                <a:solidFill>
                  <a:srgbClr val="FFFF00"/>
                </a:solidFill>
              </a:rPr>
              <a:t>  (SR) </a:t>
            </a:r>
            <a:r>
              <a:rPr lang="en-US" altLang="en-US" sz="3600" b="1">
                <a:solidFill>
                  <a:schemeClr val="tx2"/>
                </a:solidFill>
              </a:rPr>
              <a:t> </a:t>
            </a:r>
          </a:p>
          <a:p>
            <a:r>
              <a:rPr lang="en-US" altLang="en-US" sz="2800" b="1">
                <a:solidFill>
                  <a:schemeClr val="tx2"/>
                </a:solidFill>
              </a:rPr>
              <a:t>     * has calcium (Ca</a:t>
            </a:r>
            <a:r>
              <a:rPr lang="en-US" altLang="en-US" sz="2800" b="1" baseline="30000">
                <a:solidFill>
                  <a:schemeClr val="tx2"/>
                </a:solidFill>
              </a:rPr>
              <a:t>2+</a:t>
            </a:r>
            <a:r>
              <a:rPr lang="en-US" altLang="en-US" sz="2800" b="1">
                <a:solidFill>
                  <a:schemeClr val="tx2"/>
                </a:solidFill>
              </a:rPr>
              <a:t>) storage sites </a:t>
            </a:r>
          </a:p>
        </p:txBody>
      </p:sp>
      <p:grpSp>
        <p:nvGrpSpPr>
          <p:cNvPr id="73731" name="Group 7"/>
          <p:cNvGrpSpPr>
            <a:grpSpLocks/>
          </p:cNvGrpSpPr>
          <p:nvPr/>
        </p:nvGrpSpPr>
        <p:grpSpPr bwMode="auto">
          <a:xfrm>
            <a:off x="1447800" y="1447800"/>
            <a:ext cx="7288213" cy="5410200"/>
            <a:chOff x="1447800" y="1447800"/>
            <a:chExt cx="7288852" cy="5410201"/>
          </a:xfrm>
        </p:grpSpPr>
        <p:pic>
          <p:nvPicPr>
            <p:cNvPr id="73734" name="Picture 13" descr="08_0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1447801"/>
              <a:ext cx="7288852" cy="541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735" name="Rectangle 14"/>
            <p:cNvSpPr>
              <a:spLocks noChangeArrowheads="1"/>
            </p:cNvSpPr>
            <p:nvPr/>
          </p:nvSpPr>
          <p:spPr bwMode="auto">
            <a:xfrm>
              <a:off x="2880360" y="1447800"/>
              <a:ext cx="4381948" cy="2428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8449" name="Freeform 17"/>
          <p:cNvSpPr>
            <a:spLocks/>
          </p:cNvSpPr>
          <p:nvPr/>
        </p:nvSpPr>
        <p:spPr bwMode="auto">
          <a:xfrm>
            <a:off x="228600" y="838200"/>
            <a:ext cx="1371600" cy="3657600"/>
          </a:xfrm>
          <a:custGeom>
            <a:avLst/>
            <a:gdLst>
              <a:gd name="T0" fmla="*/ 2147483647 w 1016"/>
              <a:gd name="T1" fmla="*/ 0 h 2640"/>
              <a:gd name="T2" fmla="*/ 2147483647 w 1016"/>
              <a:gd name="T3" fmla="*/ 2147483647 h 2640"/>
              <a:gd name="T4" fmla="*/ 2147483647 w 1016"/>
              <a:gd name="T5" fmla="*/ 2147483647 h 2640"/>
              <a:gd name="T6" fmla="*/ 0 60000 65536"/>
              <a:gd name="T7" fmla="*/ 0 60000 65536"/>
              <a:gd name="T8" fmla="*/ 0 60000 65536"/>
              <a:gd name="T9" fmla="*/ 0 w 1016"/>
              <a:gd name="T10" fmla="*/ 0 h 2640"/>
              <a:gd name="T11" fmla="*/ 1016 w 1016"/>
              <a:gd name="T12" fmla="*/ 2640 h 26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16" h="2640">
                <a:moveTo>
                  <a:pt x="392" y="0"/>
                </a:moveTo>
                <a:cubicBezTo>
                  <a:pt x="196" y="428"/>
                  <a:pt x="0" y="856"/>
                  <a:pt x="104" y="1296"/>
                </a:cubicBezTo>
                <a:cubicBezTo>
                  <a:pt x="208" y="1736"/>
                  <a:pt x="612" y="2188"/>
                  <a:pt x="1016" y="2640"/>
                </a:cubicBezTo>
              </a:path>
            </a:pathLst>
          </a:custGeom>
          <a:noFill/>
          <a:ln w="60325">
            <a:solidFill>
              <a:schemeClr val="accent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0" name="Oval 18"/>
          <p:cNvSpPr>
            <a:spLocks noChangeArrowheads="1"/>
          </p:cNvSpPr>
          <p:nvPr/>
        </p:nvSpPr>
        <p:spPr bwMode="auto">
          <a:xfrm>
            <a:off x="1600200" y="4495800"/>
            <a:ext cx="14478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94891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9" grpId="0" animBg="1"/>
      <p:bldP spid="184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Group 5"/>
          <p:cNvGrpSpPr>
            <a:grpSpLocks/>
          </p:cNvGrpSpPr>
          <p:nvPr/>
        </p:nvGrpSpPr>
        <p:grpSpPr bwMode="auto">
          <a:xfrm>
            <a:off x="609600" y="0"/>
            <a:ext cx="8180388" cy="6858000"/>
            <a:chOff x="609600" y="0"/>
            <a:chExt cx="8180986" cy="6858000"/>
          </a:xfrm>
        </p:grpSpPr>
        <p:pic>
          <p:nvPicPr>
            <p:cNvPr id="74755" name="Picture 4" descr="c49x36contraction-cycl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0"/>
              <a:ext cx="8180986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756" name="Rectangle 4"/>
            <p:cNvSpPr>
              <a:spLocks noChangeArrowheads="1"/>
            </p:cNvSpPr>
            <p:nvPr/>
          </p:nvSpPr>
          <p:spPr bwMode="auto">
            <a:xfrm>
              <a:off x="685800" y="6629400"/>
              <a:ext cx="3886200" cy="228600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6270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696200" cy="715963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600" b="1" dirty="0" smtClean="0"/>
              <a:t>3. Myofibrils and </a:t>
            </a:r>
            <a:r>
              <a:rPr lang="en-US" sz="3600" b="1" dirty="0" err="1" smtClean="0"/>
              <a:t>Sarcomeres</a:t>
            </a:r>
            <a:endParaRPr lang="en-US" sz="3600" b="1" dirty="0" smtClean="0"/>
          </a:p>
        </p:txBody>
      </p:sp>
      <p:grpSp>
        <p:nvGrpSpPr>
          <p:cNvPr id="75779" name="Group 8"/>
          <p:cNvGrpSpPr>
            <a:grpSpLocks/>
          </p:cNvGrpSpPr>
          <p:nvPr/>
        </p:nvGrpSpPr>
        <p:grpSpPr bwMode="auto">
          <a:xfrm>
            <a:off x="1447800" y="838200"/>
            <a:ext cx="7339013" cy="6019800"/>
            <a:chOff x="1447799" y="838200"/>
            <a:chExt cx="7339091" cy="6019800"/>
          </a:xfrm>
        </p:grpSpPr>
        <p:pic>
          <p:nvPicPr>
            <p:cNvPr id="75781" name="Picture 5" descr="08_0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799" y="838200"/>
              <a:ext cx="7339091" cy="601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782" name="Rectangle 6"/>
            <p:cNvSpPr>
              <a:spLocks noChangeArrowheads="1"/>
            </p:cNvSpPr>
            <p:nvPr/>
          </p:nvSpPr>
          <p:spPr bwMode="auto">
            <a:xfrm>
              <a:off x="2910840" y="838200"/>
              <a:ext cx="4475181" cy="1881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9465" name="Oval 9"/>
          <p:cNvSpPr>
            <a:spLocks noChangeArrowheads="1"/>
          </p:cNvSpPr>
          <p:nvPr/>
        </p:nvSpPr>
        <p:spPr bwMode="auto">
          <a:xfrm>
            <a:off x="4419600" y="1295400"/>
            <a:ext cx="1295400" cy="457200"/>
          </a:xfrm>
          <a:prstGeom prst="ellipse">
            <a:avLst/>
          </a:prstGeom>
          <a:noFill/>
          <a:ln w="603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25747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609600" y="136525"/>
            <a:ext cx="80010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chemeClr val="tx2"/>
                </a:solidFill>
              </a:rPr>
              <a:t>a. </a:t>
            </a:r>
            <a:r>
              <a:rPr lang="en-US" altLang="en-US" sz="4000" b="1" i="1">
                <a:solidFill>
                  <a:srgbClr val="FFFF00"/>
                </a:solidFill>
              </a:rPr>
              <a:t>myofibrils</a:t>
            </a:r>
            <a:r>
              <a:rPr lang="en-US" altLang="en-US" sz="4000" b="1">
                <a:solidFill>
                  <a:schemeClr val="tx2"/>
                </a:solidFill>
              </a:rPr>
              <a:t>  </a:t>
            </a:r>
          </a:p>
          <a:p>
            <a:pPr eaLnBrk="1" hangingPunct="1"/>
            <a:r>
              <a:rPr lang="en-US" altLang="en-US" sz="2800" b="1">
                <a:solidFill>
                  <a:schemeClr val="tx2"/>
                </a:solidFill>
              </a:rPr>
              <a:t>    * threadlike strands within muscle fibers</a:t>
            </a:r>
          </a:p>
          <a:p>
            <a:pPr eaLnBrk="1" hangingPunct="1"/>
            <a:r>
              <a:rPr lang="en-US" altLang="en-US" sz="2800" b="1">
                <a:solidFill>
                  <a:schemeClr val="tx2"/>
                </a:solidFill>
              </a:rPr>
              <a:t>    * composed of 2 types of </a:t>
            </a:r>
            <a:r>
              <a:rPr lang="en-US" altLang="en-US" sz="2800" b="1" i="1">
                <a:solidFill>
                  <a:srgbClr val="FFFF00"/>
                </a:solidFill>
              </a:rPr>
              <a:t>myofilaments </a:t>
            </a:r>
            <a:r>
              <a:rPr lang="en-US" altLang="en-US" sz="2800" b="1">
                <a:solidFill>
                  <a:schemeClr val="tx2"/>
                </a:solidFill>
              </a:rPr>
              <a:t>: </a:t>
            </a:r>
          </a:p>
        </p:txBody>
      </p:sp>
      <p:grpSp>
        <p:nvGrpSpPr>
          <p:cNvPr id="77827" name="Group 7"/>
          <p:cNvGrpSpPr>
            <a:grpSpLocks/>
          </p:cNvGrpSpPr>
          <p:nvPr/>
        </p:nvGrpSpPr>
        <p:grpSpPr bwMode="auto">
          <a:xfrm>
            <a:off x="1447800" y="1981200"/>
            <a:ext cx="6477000" cy="4876800"/>
            <a:chOff x="912" y="1248"/>
            <a:chExt cx="4080" cy="3072"/>
          </a:xfrm>
        </p:grpSpPr>
        <p:pic>
          <p:nvPicPr>
            <p:cNvPr id="77830" name="Picture 5" descr="08_0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1258"/>
              <a:ext cx="4080" cy="3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831" name="Rectangle 6"/>
            <p:cNvSpPr>
              <a:spLocks noChangeArrowheads="1"/>
            </p:cNvSpPr>
            <p:nvPr/>
          </p:nvSpPr>
          <p:spPr bwMode="auto">
            <a:xfrm>
              <a:off x="1728" y="1248"/>
              <a:ext cx="2496" cy="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9464" name="Freeform 8"/>
          <p:cNvSpPr>
            <a:spLocks/>
          </p:cNvSpPr>
          <p:nvPr/>
        </p:nvSpPr>
        <p:spPr bwMode="auto">
          <a:xfrm>
            <a:off x="292100" y="1447800"/>
            <a:ext cx="3822700" cy="1092200"/>
          </a:xfrm>
          <a:custGeom>
            <a:avLst/>
            <a:gdLst>
              <a:gd name="T0" fmla="*/ 2147483647 w 2408"/>
              <a:gd name="T1" fmla="*/ 0 h 688"/>
              <a:gd name="T2" fmla="*/ 2147483647 w 2408"/>
              <a:gd name="T3" fmla="*/ 2147483647 h 688"/>
              <a:gd name="T4" fmla="*/ 2147483647 w 2408"/>
              <a:gd name="T5" fmla="*/ 2147483647 h 688"/>
              <a:gd name="T6" fmla="*/ 0 60000 65536"/>
              <a:gd name="T7" fmla="*/ 0 60000 65536"/>
              <a:gd name="T8" fmla="*/ 0 60000 65536"/>
              <a:gd name="T9" fmla="*/ 0 w 2408"/>
              <a:gd name="T10" fmla="*/ 0 h 688"/>
              <a:gd name="T11" fmla="*/ 2408 w 2408"/>
              <a:gd name="T12" fmla="*/ 688 h 6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8" h="688">
                <a:moveTo>
                  <a:pt x="344" y="0"/>
                </a:moveTo>
                <a:cubicBezTo>
                  <a:pt x="172" y="232"/>
                  <a:pt x="0" y="464"/>
                  <a:pt x="344" y="576"/>
                </a:cubicBezTo>
                <a:cubicBezTo>
                  <a:pt x="688" y="688"/>
                  <a:pt x="1548" y="680"/>
                  <a:pt x="2408" y="672"/>
                </a:cubicBezTo>
              </a:path>
            </a:pathLst>
          </a:custGeom>
          <a:noFill/>
          <a:ln w="60325">
            <a:solidFill>
              <a:schemeClr val="accent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5" name="Oval 9"/>
          <p:cNvSpPr>
            <a:spLocks noChangeArrowheads="1"/>
          </p:cNvSpPr>
          <p:nvPr/>
        </p:nvSpPr>
        <p:spPr bwMode="auto">
          <a:xfrm>
            <a:off x="4114800" y="2362200"/>
            <a:ext cx="1143000" cy="304800"/>
          </a:xfrm>
          <a:prstGeom prst="ellipse">
            <a:avLst/>
          </a:prstGeom>
          <a:noFill/>
          <a:ln w="603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8602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 animBg="1"/>
      <p:bldP spid="1946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228600"/>
            <a:ext cx="7807325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685800">
              <a:tabLst>
                <a:tab pos="3429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tabLst>
                <a:tab pos="3429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2800" b="1">
                <a:solidFill>
                  <a:schemeClr val="tx2"/>
                </a:solidFill>
              </a:rPr>
              <a:t> </a:t>
            </a:r>
            <a:r>
              <a:rPr lang="en-US" altLang="en-US" sz="2800" b="1" i="1">
                <a:solidFill>
                  <a:srgbClr val="FFFF00"/>
                </a:solidFill>
              </a:rPr>
              <a:t>thick filaments</a:t>
            </a:r>
            <a:endParaRPr lang="en-US" altLang="en-US" sz="2800" i="1">
              <a:solidFill>
                <a:srgbClr val="FFFF00"/>
              </a:solidFill>
            </a:endParaRPr>
          </a:p>
          <a:p>
            <a:r>
              <a:rPr lang="en-US" altLang="en-US" sz="2800" b="1">
                <a:solidFill>
                  <a:schemeClr val="tx2"/>
                </a:solidFill>
              </a:rPr>
              <a:t>  * composed of protein </a:t>
            </a:r>
            <a:r>
              <a:rPr lang="en-US" altLang="en-US" sz="2800" b="1" i="1">
                <a:solidFill>
                  <a:srgbClr val="FFFF00"/>
                </a:solidFill>
              </a:rPr>
              <a:t>myosin</a:t>
            </a:r>
            <a:r>
              <a:rPr lang="en-US" altLang="en-US" sz="2800" b="1">
                <a:solidFill>
                  <a:schemeClr val="tx2"/>
                </a:solidFill>
              </a:rPr>
              <a:t>  </a:t>
            </a:r>
            <a:endParaRPr lang="en-US" altLang="en-US" sz="2800">
              <a:solidFill>
                <a:schemeClr val="tx2"/>
              </a:solidFill>
            </a:endParaRPr>
          </a:p>
          <a:p>
            <a:r>
              <a:rPr lang="en-US" altLang="en-US" sz="2800" b="1">
                <a:solidFill>
                  <a:schemeClr val="tx2"/>
                </a:solidFill>
              </a:rPr>
              <a:t>     (shaped like a golf club</a:t>
            </a:r>
            <a:r>
              <a:rPr lang="en-US" altLang="en-US" sz="2800">
                <a:solidFill>
                  <a:schemeClr val="tx2"/>
                </a:solidFill>
              </a:rPr>
              <a:t> </a:t>
            </a:r>
            <a:r>
              <a:rPr lang="en-US" altLang="en-US" sz="2800" b="1">
                <a:solidFill>
                  <a:schemeClr val="tx2"/>
                </a:solidFill>
              </a:rPr>
              <a:t>- head/tail)</a:t>
            </a:r>
          </a:p>
        </p:txBody>
      </p:sp>
      <p:pic>
        <p:nvPicPr>
          <p:cNvPr id="78851" name="Picture 6" descr="Fila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43100"/>
            <a:ext cx="67056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Freeform 7"/>
          <p:cNvSpPr>
            <a:spLocks/>
          </p:cNvSpPr>
          <p:nvPr/>
        </p:nvSpPr>
        <p:spPr bwMode="auto">
          <a:xfrm>
            <a:off x="6324600" y="1600200"/>
            <a:ext cx="2590800" cy="1676400"/>
          </a:xfrm>
          <a:custGeom>
            <a:avLst/>
            <a:gdLst>
              <a:gd name="T0" fmla="*/ 0 w 1344"/>
              <a:gd name="T1" fmla="*/ 0 h 1152"/>
              <a:gd name="T2" fmla="*/ 2147483647 w 1344"/>
              <a:gd name="T3" fmla="*/ 2147483647 h 1152"/>
              <a:gd name="T4" fmla="*/ 2147483647 w 1344"/>
              <a:gd name="T5" fmla="*/ 2147483647 h 1152"/>
              <a:gd name="T6" fmla="*/ 0 60000 65536"/>
              <a:gd name="T7" fmla="*/ 0 60000 65536"/>
              <a:gd name="T8" fmla="*/ 0 60000 65536"/>
              <a:gd name="T9" fmla="*/ 0 w 1344"/>
              <a:gd name="T10" fmla="*/ 0 h 1152"/>
              <a:gd name="T11" fmla="*/ 1344 w 1344"/>
              <a:gd name="T12" fmla="*/ 1152 h 1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4" h="1152">
                <a:moveTo>
                  <a:pt x="0" y="0"/>
                </a:moveTo>
                <a:cubicBezTo>
                  <a:pt x="576" y="120"/>
                  <a:pt x="1152" y="240"/>
                  <a:pt x="1248" y="432"/>
                </a:cubicBezTo>
                <a:cubicBezTo>
                  <a:pt x="1344" y="624"/>
                  <a:pt x="960" y="888"/>
                  <a:pt x="576" y="1152"/>
                </a:cubicBezTo>
              </a:path>
            </a:pathLst>
          </a:custGeom>
          <a:noFill/>
          <a:ln w="60325">
            <a:solidFill>
              <a:schemeClr val="accent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2342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3" descr="Myosin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6629400" cy="37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5" name="Picture 4" descr="myosin 2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7" t="76476" r="16667"/>
          <a:stretch>
            <a:fillRect/>
          </a:stretch>
        </p:blipFill>
        <p:spPr bwMode="auto">
          <a:xfrm>
            <a:off x="0" y="2590800"/>
            <a:ext cx="9144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77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249</Words>
  <Application>Microsoft Office PowerPoint</Application>
  <PresentationFormat>On-screen Show (4:3)</PresentationFormat>
  <Paragraphs>74</Paragraphs>
  <Slides>30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7.2 Microscopic Anatomy and        Contraction of Skeletal Muscle </vt:lpstr>
      <vt:lpstr>A. Muscle Fiber</vt:lpstr>
      <vt:lpstr>PowerPoint Presentation</vt:lpstr>
      <vt:lpstr>PowerPoint Presentation</vt:lpstr>
      <vt:lpstr>PowerPoint Presentation</vt:lpstr>
      <vt:lpstr>3. Myofibrils and Sarcomeres</vt:lpstr>
      <vt:lpstr>PowerPoint Presentation</vt:lpstr>
      <vt:lpstr>PowerPoint Presentation</vt:lpstr>
      <vt:lpstr>PowerPoint Presentation</vt:lpstr>
      <vt:lpstr>PowerPoint Presentation</vt:lpstr>
      <vt:lpstr>thin filaments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c. Sliding Filaments</vt:lpstr>
      <vt:lpstr>“sliding filament theory”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7.2 Microscopic Anatomy and        Contraction of Skeletal Muscle</dc:title>
  <dc:creator>LORI KALE</dc:creator>
  <cp:lastModifiedBy>LORI KALE</cp:lastModifiedBy>
  <cp:revision>2</cp:revision>
  <dcterms:created xsi:type="dcterms:W3CDTF">2014-12-08T16:43:44Z</dcterms:created>
  <dcterms:modified xsi:type="dcterms:W3CDTF">2014-12-08T16:44:59Z</dcterms:modified>
</cp:coreProperties>
</file>