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1C4C-0D22-4AB5-810A-C24F778DA823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800C-1828-42DE-A648-F9BE14AF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2EDEB4F-3ABF-4BFC-9EC9-2E6656C2578F}" type="slidenum">
              <a:rPr lang="en-US" altLang="en-US" sz="1200">
                <a:latin typeface="Arial" charset="0"/>
              </a:rPr>
              <a:pPr algn="r" eaLnBrk="1" hangingPunct="1"/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3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3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772D6240-5F82-40FA-B3BA-DA24AFC8E2AB}" type="slidenum">
              <a:rPr lang="en-US" altLang="en-US" sz="1200">
                <a:latin typeface="Arial" charset="0"/>
              </a:rPr>
              <a:pPr algn="r" eaLnBrk="1" hangingPunct="1"/>
              <a:t>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AC1EB33-298D-442A-946E-CE71A029EEF2}" type="slidenum">
              <a:rPr lang="en-US" altLang="en-US" sz="1200">
                <a:latin typeface="Arial" charset="0"/>
              </a:rPr>
              <a:pPr algn="r" eaLnBrk="1" hangingPunct="1"/>
              <a:t>17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2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826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92E87B0-00D4-4DE3-86F3-4080EA18112C}" type="slidenum">
              <a:rPr lang="en-US" altLang="en-US" sz="1200">
                <a:latin typeface="Arial" charset="0"/>
              </a:rPr>
              <a:pPr algn="r" eaLnBrk="1" hangingPunct="1"/>
              <a:t>17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27A82F9-FA7A-4539-A8B6-F1CB373F4352}" type="slidenum">
              <a:rPr lang="en-US" altLang="en-US" sz="1200">
                <a:latin typeface="Arial" charset="0"/>
              </a:rPr>
              <a:pPr algn="r" eaLnBrk="1" hangingPunct="1"/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3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83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76D2A3E-56D3-4169-8070-F9482DE61B2A}" type="slidenum">
              <a:rPr lang="en-US" altLang="en-US" sz="1200">
                <a:latin typeface="Arial" charset="0"/>
              </a:rPr>
              <a:pPr algn="r" eaLnBrk="1" hangingPunct="1"/>
              <a:t>19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5F10CD7-FBAE-4E8C-BA46-F2BCE951493F}" type="slidenum">
              <a:rPr lang="en-US" altLang="en-US" sz="1200">
                <a:latin typeface="Arial" charset="0"/>
              </a:rPr>
              <a:pPr algn="r"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4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4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3CDC6DA-93C1-4C9B-8F57-12585AC2B279}" type="slidenum">
              <a:rPr lang="en-US" altLang="en-US" sz="1200">
                <a:latin typeface="Arial" charset="0"/>
              </a:rPr>
              <a:pPr algn="r" eaLnBrk="1" hangingPunct="1"/>
              <a:t>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20D328AC-D218-4508-82C7-45A9D7AB74B1}" type="slidenum">
              <a:rPr lang="en-US" altLang="en-US" sz="1200">
                <a:latin typeface="Arial" charset="0"/>
              </a:rPr>
              <a:pPr algn="r"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5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5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DD4CC053-50C5-41A2-A318-8A6C2B8F1AE8}" type="slidenum">
              <a:rPr lang="en-US" altLang="en-US" sz="1200">
                <a:latin typeface="Arial" charset="0"/>
              </a:rPr>
              <a:pPr algn="r" eaLnBrk="1" hangingPunct="1"/>
              <a:t>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6173FF8-BD8B-4168-A1C4-BC208F722685}" type="slidenum">
              <a:rPr lang="en-US" altLang="en-US" sz="1200">
                <a:latin typeface="Arial" charset="0"/>
              </a:rPr>
              <a:pPr algn="r" eaLnBrk="1" hangingPunct="1"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6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6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4D5E4EB-BFCE-4C6B-A06B-BDC7B59E2756}" type="slidenum">
              <a:rPr lang="en-US" altLang="en-US" sz="1200">
                <a:latin typeface="Arial" charset="0"/>
              </a:rPr>
              <a:pPr algn="r" eaLnBrk="1" hangingPunct="1"/>
              <a:t>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0A17E5E-CD1E-4E5A-B23A-052B536DD50C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7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75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BC14B9EC-EBC8-4962-AEB9-D963CBFC9505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2268CCD-052B-498A-801E-04BB5CD806E1}" type="slidenum">
              <a:rPr lang="en-US" altLang="en-US" sz="1200">
                <a:latin typeface="Arial" charset="0"/>
              </a:rPr>
              <a:pPr algn="r" eaLnBrk="1" hangingPunct="1"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8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8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9FA2CFE-9BEC-4697-B644-2E751B4F7570}" type="slidenum">
              <a:rPr lang="en-US" altLang="en-US" sz="1200">
                <a:latin typeface="Arial" charset="0"/>
              </a:rPr>
              <a:pPr algn="r" eaLnBrk="1" hangingPunct="1"/>
              <a:t>11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86997980-0FB2-42E1-B9E0-04B8D3B0ED23}" type="slidenum">
              <a:rPr lang="en-US" altLang="en-US" sz="1200">
                <a:latin typeface="Arial" charset="0"/>
              </a:rPr>
              <a:pPr algn="r"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79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795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52557AE8-00AF-472D-AE84-63544E31EE18}" type="slidenum">
              <a:rPr lang="en-US" altLang="en-US" sz="1200">
                <a:latin typeface="Arial" charset="0"/>
              </a:rPr>
              <a:pPr algn="r" eaLnBrk="1" hangingPunct="1"/>
              <a:t>12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EA24196-C69B-46F7-ABC3-26848F965902}" type="slidenum">
              <a:rPr lang="en-US" altLang="en-US" sz="1200">
                <a:latin typeface="Arial" charset="0"/>
              </a:rPr>
              <a:pPr algn="r"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0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80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C4ED4C03-9BFE-4A51-AE23-B9FFC62651AD}" type="slidenum">
              <a:rPr lang="en-US" altLang="en-US" sz="1200">
                <a:latin typeface="Arial" charset="0"/>
              </a:rPr>
              <a:pPr algn="r"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3C8FF7A1-ABA0-4C96-9E00-4A381F3233CA}" type="slidenum">
              <a:rPr lang="en-US" altLang="en-US" sz="1200">
                <a:latin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1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81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BD8AAF5-9CAC-437F-8ED0-7B0CAD434281}" type="slidenum">
              <a:rPr lang="en-US" altLang="en-US" sz="1200">
                <a:latin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14DF-1862-49F8-B70B-67447E125C28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6304-26EB-45CB-A0F0-C4187626E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92075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>
                <a:solidFill>
                  <a:schemeClr val="tx2"/>
                </a:solidFill>
              </a:rPr>
              <a:t>Body Movements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143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* </a:t>
            </a:r>
            <a:r>
              <a:rPr lang="en-US" altLang="en-US" b="1" i="1">
                <a:solidFill>
                  <a:srgbClr val="FFFF00"/>
                </a:solidFill>
              </a:rPr>
              <a:t>kinesiology</a:t>
            </a:r>
            <a:r>
              <a:rPr lang="en-US" altLang="en-US" b="1">
                <a:solidFill>
                  <a:srgbClr val="FFFF00"/>
                </a:solidFill>
              </a:rPr>
              <a:t> </a:t>
            </a:r>
            <a:r>
              <a:rPr lang="en-US" altLang="en-US" b="1">
                <a:solidFill>
                  <a:schemeClr val="tx2"/>
                </a:solidFill>
              </a:rPr>
              <a:t>= the study of movement</a:t>
            </a:r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1371600" y="1828800"/>
            <a:ext cx="6705600" cy="5029200"/>
            <a:chOff x="1371600" y="1828474"/>
            <a:chExt cx="6705599" cy="5029526"/>
          </a:xfrm>
        </p:grpSpPr>
        <p:pic>
          <p:nvPicPr>
            <p:cNvPr id="14341" name="Picture 3" descr=" 06_22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28474"/>
              <a:ext cx="6705599" cy="502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2819400" y="1828800"/>
              <a:ext cx="3962400" cy="76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885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001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2. Circular Movements</a:t>
            </a:r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066800" y="990600"/>
            <a:ext cx="7543800" cy="5715000"/>
            <a:chOff x="0" y="0"/>
            <a:chExt cx="9144000" cy="6858000"/>
          </a:xfrm>
        </p:grpSpPr>
        <p:pic>
          <p:nvPicPr>
            <p:cNvPr id="23556" name="Picture 2" descr="http://people.emich.edu/pbogle/PHED_200/overheads/ch7_art/07_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1524000" y="0"/>
              <a:ext cx="60198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131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04800" y="3810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</a:rPr>
              <a:t>circumduction </a:t>
            </a:r>
            <a:r>
              <a:rPr lang="en-US" altLang="en-US" sz="2800" b="1">
                <a:solidFill>
                  <a:schemeClr val="tx2"/>
                </a:solidFill>
              </a:rPr>
              <a:t>: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wide circle (shoulder/hip)</a:t>
            </a:r>
          </a:p>
        </p:txBody>
      </p:sp>
      <p:grpSp>
        <p:nvGrpSpPr>
          <p:cNvPr id="24579" name="Group 15"/>
          <p:cNvGrpSpPr>
            <a:grpSpLocks/>
          </p:cNvGrpSpPr>
          <p:nvPr/>
        </p:nvGrpSpPr>
        <p:grpSpPr bwMode="auto">
          <a:xfrm>
            <a:off x="381000" y="1524000"/>
            <a:ext cx="8305800" cy="3733800"/>
            <a:chOff x="384" y="1440"/>
            <a:chExt cx="5232" cy="2352"/>
          </a:xfrm>
        </p:grpSpPr>
        <p:pic>
          <p:nvPicPr>
            <p:cNvPr id="24580" name="Picture 5" descr="Image P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40"/>
              <a:ext cx="254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7" descr="24_007u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254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Rectangle 11"/>
            <p:cNvSpPr>
              <a:spLocks noChangeArrowheads="1"/>
            </p:cNvSpPr>
            <p:nvPr/>
          </p:nvSpPr>
          <p:spPr bwMode="auto">
            <a:xfrm>
              <a:off x="3072" y="3648"/>
              <a:ext cx="24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4583" name="Rectangle 12"/>
            <p:cNvSpPr>
              <a:spLocks noChangeArrowheads="1"/>
            </p:cNvSpPr>
            <p:nvPr/>
          </p:nvSpPr>
          <p:spPr bwMode="auto">
            <a:xfrm>
              <a:off x="384" y="3648"/>
              <a:ext cx="24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528" y="3456"/>
              <a:ext cx="2282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circumduction of the shoulder</a:t>
              </a:r>
            </a:p>
          </p:txBody>
        </p:sp>
        <p:sp>
          <p:nvSpPr>
            <p:cNvPr id="24585" name="Text Box 14"/>
            <p:cNvSpPr txBox="1">
              <a:spLocks noChangeArrowheads="1"/>
            </p:cNvSpPr>
            <p:nvPr/>
          </p:nvSpPr>
          <p:spPr bwMode="auto">
            <a:xfrm>
              <a:off x="3456" y="3504"/>
              <a:ext cx="1879" cy="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circumduction of the 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5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05800" cy="944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* </a:t>
            </a:r>
            <a:r>
              <a:rPr lang="en-US" sz="3200" b="1" i="1" dirty="0" smtClean="0">
                <a:solidFill>
                  <a:srgbClr val="FFFF00"/>
                </a:solidFill>
              </a:rPr>
              <a:t>rotation 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body part around own axis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endParaRPr lang="en-US" sz="3200" b="1" dirty="0" smtClean="0"/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28600" y="2209800"/>
            <a:ext cx="8915400" cy="3395663"/>
            <a:chOff x="144" y="693"/>
            <a:chExt cx="5616" cy="2139"/>
          </a:xfrm>
        </p:grpSpPr>
        <p:pic>
          <p:nvPicPr>
            <p:cNvPr id="25608" name="Picture 5" descr="24_002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94"/>
              <a:ext cx="3024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3" descr="24_006u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693"/>
              <a:ext cx="2976" cy="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Rectangle 14"/>
            <p:cNvSpPr>
              <a:spLocks noChangeArrowheads="1"/>
            </p:cNvSpPr>
            <p:nvPr/>
          </p:nvSpPr>
          <p:spPr bwMode="auto">
            <a:xfrm>
              <a:off x="144" y="2640"/>
              <a:ext cx="27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1" name="Rectangle 15"/>
            <p:cNvSpPr>
              <a:spLocks noChangeArrowheads="1"/>
            </p:cNvSpPr>
            <p:nvPr/>
          </p:nvSpPr>
          <p:spPr bwMode="auto">
            <a:xfrm>
              <a:off x="3024" y="2592"/>
              <a:ext cx="2736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524000" y="5757863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head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6019800" y="5834063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humerus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8382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</a:rPr>
              <a:t>lateral/external</a:t>
            </a:r>
            <a:r>
              <a:rPr lang="en-US" altLang="en-US" sz="2800" b="1">
                <a:solidFill>
                  <a:schemeClr val="tx2"/>
                </a:solidFill>
              </a:rPr>
              <a:t>  = to the outside</a:t>
            </a: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13716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</a:rPr>
              <a:t>medial/internal</a:t>
            </a:r>
            <a:r>
              <a:rPr lang="en-US" altLang="en-US" sz="2800" b="1">
                <a:solidFill>
                  <a:schemeClr val="tx2"/>
                </a:solidFill>
              </a:rPr>
              <a:t>  = to the inside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0" r="1260" b="4381"/>
          <a:stretch>
            <a:fillRect/>
          </a:stretch>
        </p:blipFill>
        <p:spPr bwMode="auto">
          <a:xfrm>
            <a:off x="1905000" y="0"/>
            <a:ext cx="523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9822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/>
              <a:t>*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pronation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: palm downward/backward (forearm)</a:t>
            </a:r>
          </a:p>
        </p:txBody>
      </p:sp>
      <p:grpSp>
        <p:nvGrpSpPr>
          <p:cNvPr id="27651" name="Group 25"/>
          <p:cNvGrpSpPr>
            <a:grpSpLocks/>
          </p:cNvGrpSpPr>
          <p:nvPr/>
        </p:nvGrpSpPr>
        <p:grpSpPr bwMode="auto">
          <a:xfrm>
            <a:off x="533400" y="1524000"/>
            <a:ext cx="8229600" cy="5334000"/>
            <a:chOff x="768" y="1488"/>
            <a:chExt cx="4224" cy="2572"/>
          </a:xfrm>
        </p:grpSpPr>
        <p:grpSp>
          <p:nvGrpSpPr>
            <p:cNvPr id="27653" name="Group 23"/>
            <p:cNvGrpSpPr>
              <a:grpSpLocks/>
            </p:cNvGrpSpPr>
            <p:nvPr/>
          </p:nvGrpSpPr>
          <p:grpSpPr bwMode="auto">
            <a:xfrm>
              <a:off x="768" y="1488"/>
              <a:ext cx="4224" cy="2572"/>
              <a:chOff x="768" y="1488"/>
              <a:chExt cx="4224" cy="2572"/>
            </a:xfrm>
          </p:grpSpPr>
          <p:pic>
            <p:nvPicPr>
              <p:cNvPr id="27655" name="Picture 14" descr="Rotationpron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488"/>
                <a:ext cx="4224" cy="2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56" name="Group 22"/>
              <p:cNvGrpSpPr>
                <a:grpSpLocks/>
              </p:cNvGrpSpPr>
              <p:nvPr/>
            </p:nvGrpSpPr>
            <p:grpSpPr bwMode="auto">
              <a:xfrm>
                <a:off x="768" y="1536"/>
                <a:ext cx="2352" cy="2496"/>
                <a:chOff x="672" y="1471"/>
                <a:chExt cx="2304" cy="2496"/>
              </a:xfrm>
            </p:grpSpPr>
            <p:pic>
              <p:nvPicPr>
                <p:cNvPr id="27657" name="Picture 16" descr="24_012u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1471"/>
                  <a:ext cx="2304" cy="2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58" name="Rectangle 17"/>
                <p:cNvSpPr>
                  <a:spLocks noChangeArrowheads="1"/>
                </p:cNvSpPr>
                <p:nvPr/>
              </p:nvSpPr>
              <p:spPr bwMode="auto">
                <a:xfrm>
                  <a:off x="672" y="3744"/>
                  <a:ext cx="2304" cy="22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27654" name="Rectangle 24"/>
            <p:cNvSpPr>
              <a:spLocks noChangeArrowheads="1"/>
            </p:cNvSpPr>
            <p:nvPr/>
          </p:nvSpPr>
          <p:spPr bwMode="auto">
            <a:xfrm>
              <a:off x="3024" y="3648"/>
              <a:ext cx="172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286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</a:rPr>
              <a:t>supination </a:t>
            </a:r>
            <a:r>
              <a:rPr lang="en-US" altLang="en-US" sz="2800" b="1">
                <a:solidFill>
                  <a:schemeClr val="tx2"/>
                </a:solidFill>
              </a:rPr>
              <a:t>: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palm upward/forward (forearm)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960" r="1961" b="61200"/>
          <a:stretch>
            <a:fillRect/>
          </a:stretch>
        </p:blipFill>
        <p:spPr bwMode="auto">
          <a:xfrm>
            <a:off x="0" y="838200"/>
            <a:ext cx="91678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6858000" cy="8683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3. Special Movements</a:t>
            </a:r>
            <a:r>
              <a:rPr lang="en-US" dirty="0" smtClean="0"/>
              <a:t> </a:t>
            </a: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990600" y="990600"/>
            <a:ext cx="7620000" cy="5867400"/>
            <a:chOff x="0" y="0"/>
            <a:chExt cx="9144000" cy="6858000"/>
          </a:xfrm>
        </p:grpSpPr>
        <p:pic>
          <p:nvPicPr>
            <p:cNvPr id="29700" name="Picture 2" descr="http://people.emich.edu/pbogle/PHED_200/overheads/ch7_art/07_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1752600" y="0"/>
              <a:ext cx="54864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571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990600"/>
            <a:ext cx="838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*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eversion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foot         sole outward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04800" y="304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*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inversion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foot         sole inward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4038600" y="6858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3962400" y="12954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26" name="Group 21"/>
          <p:cNvGrpSpPr>
            <a:grpSpLocks/>
          </p:cNvGrpSpPr>
          <p:nvPr/>
        </p:nvGrpSpPr>
        <p:grpSpPr bwMode="auto">
          <a:xfrm>
            <a:off x="1371600" y="1676400"/>
            <a:ext cx="6553200" cy="5029200"/>
            <a:chOff x="768" y="1584"/>
            <a:chExt cx="3600" cy="2568"/>
          </a:xfrm>
        </p:grpSpPr>
        <p:pic>
          <p:nvPicPr>
            <p:cNvPr id="30727" name="Picture 19" descr="24_022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4"/>
              <a:ext cx="3600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20"/>
            <p:cNvSpPr>
              <a:spLocks noChangeArrowheads="1"/>
            </p:cNvSpPr>
            <p:nvPr/>
          </p:nvSpPr>
          <p:spPr bwMode="auto">
            <a:xfrm>
              <a:off x="1056" y="3840"/>
              <a:ext cx="326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79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262" grpId="0"/>
      <p:bldP spid="53263" grpId="0" animBg="1"/>
      <p:bldP spid="532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48000" r="1981" b="8459"/>
          <a:stretch>
            <a:fillRect/>
          </a:stretch>
        </p:blipFill>
        <p:spPr bwMode="auto">
          <a:xfrm>
            <a:off x="0" y="381000"/>
            <a:ext cx="9213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000" b="1" smtClean="0">
                <a:effectLst/>
              </a:rPr>
              <a:t>*</a:t>
            </a:r>
            <a:r>
              <a:rPr lang="en-US" altLang="en-US" sz="3000" b="1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3000" b="1" i="1" smtClean="0">
                <a:solidFill>
                  <a:srgbClr val="FFFF00"/>
                </a:solidFill>
                <a:effectLst/>
              </a:rPr>
              <a:t>elevation </a:t>
            </a:r>
            <a:r>
              <a:rPr lang="en-US" altLang="en-US" sz="3000" b="1" smtClean="0">
                <a:effectLst/>
              </a:rPr>
              <a:t>:  lifting up (jaw/scapula)</a:t>
            </a:r>
          </a:p>
        </p:txBody>
      </p:sp>
      <p:grpSp>
        <p:nvGrpSpPr>
          <p:cNvPr id="32771" name="Group 18"/>
          <p:cNvGrpSpPr>
            <a:grpSpLocks/>
          </p:cNvGrpSpPr>
          <p:nvPr/>
        </p:nvGrpSpPr>
        <p:grpSpPr bwMode="auto">
          <a:xfrm>
            <a:off x="1143000" y="1600200"/>
            <a:ext cx="6781800" cy="5257800"/>
            <a:chOff x="528" y="1248"/>
            <a:chExt cx="4080" cy="3072"/>
          </a:xfrm>
        </p:grpSpPr>
        <p:pic>
          <p:nvPicPr>
            <p:cNvPr id="32773" name="Picture 5" descr="07_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48"/>
              <a:ext cx="4080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528" y="1248"/>
              <a:ext cx="1824" cy="30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2352" y="1248"/>
              <a:ext cx="1008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32776" name="Picture 12" descr="tm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96"/>
              <a:ext cx="1776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Line 13"/>
            <p:cNvSpPr>
              <a:spLocks noChangeShapeType="1"/>
            </p:cNvSpPr>
            <p:nvPr/>
          </p:nvSpPr>
          <p:spPr bwMode="auto">
            <a:xfrm>
              <a:off x="2400" y="2304"/>
              <a:ext cx="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17"/>
            <p:cNvSpPr>
              <a:spLocks noChangeArrowheads="1"/>
            </p:cNvSpPr>
            <p:nvPr/>
          </p:nvSpPr>
          <p:spPr bwMode="auto">
            <a:xfrm>
              <a:off x="3312" y="1248"/>
              <a:ext cx="57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83820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*</a:t>
            </a:r>
            <a:r>
              <a:rPr lang="en-US" altLang="en-US" sz="3000" b="1">
                <a:solidFill>
                  <a:srgbClr val="FFFF00"/>
                </a:solidFill>
              </a:rPr>
              <a:t> </a:t>
            </a:r>
            <a:r>
              <a:rPr lang="en-US" altLang="en-US" sz="3000" b="1" i="1">
                <a:solidFill>
                  <a:srgbClr val="FFFF00"/>
                </a:solidFill>
              </a:rPr>
              <a:t>depression </a:t>
            </a:r>
            <a:r>
              <a:rPr lang="en-US" altLang="en-US" sz="3000" b="1">
                <a:solidFill>
                  <a:schemeClr val="tx2"/>
                </a:solidFill>
              </a:rPr>
              <a:t>:</a:t>
            </a:r>
            <a:r>
              <a:rPr lang="en-US" altLang="en-US" sz="3000" b="1">
                <a:solidFill>
                  <a:srgbClr val="FFFF00"/>
                </a:solidFill>
              </a:rPr>
              <a:t>  </a:t>
            </a:r>
            <a:r>
              <a:rPr lang="en-US" altLang="en-US" sz="3000" b="1">
                <a:solidFill>
                  <a:schemeClr val="tx2"/>
                </a:solidFill>
              </a:rPr>
              <a:t>pulling down (jaw/scapula)</a:t>
            </a:r>
            <a:endParaRPr lang="en-US" altLang="en-US" sz="3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6704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 1. Angular Movements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838200"/>
            <a:ext cx="8305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* </a:t>
            </a:r>
            <a:r>
              <a:rPr lang="en-US" altLang="en-US" sz="2700" b="1" i="1">
                <a:solidFill>
                  <a:srgbClr val="FFFF00"/>
                </a:solidFill>
              </a:rPr>
              <a:t>flexion </a:t>
            </a:r>
            <a:r>
              <a:rPr lang="en-US" altLang="en-US" sz="2700" b="1">
                <a:solidFill>
                  <a:schemeClr val="tx2"/>
                </a:solidFill>
              </a:rPr>
              <a:t>:</a:t>
            </a:r>
            <a:r>
              <a:rPr lang="en-US" altLang="en-US" sz="2700" b="1">
                <a:solidFill>
                  <a:srgbClr val="FFFF00"/>
                </a:solidFill>
              </a:rPr>
              <a:t> </a:t>
            </a:r>
            <a:r>
              <a:rPr lang="en-US" altLang="en-US" sz="2700" b="1">
                <a:solidFill>
                  <a:schemeClr val="tx2"/>
                </a:solidFill>
              </a:rPr>
              <a:t>decreases joint angle “bend”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*</a:t>
            </a:r>
            <a:r>
              <a:rPr lang="en-US" altLang="en-US" sz="2700" b="1">
                <a:solidFill>
                  <a:srgbClr val="FFFF00"/>
                </a:solidFill>
              </a:rPr>
              <a:t> </a:t>
            </a:r>
            <a:r>
              <a:rPr lang="en-US" altLang="en-US" sz="2700" b="1" i="1">
                <a:solidFill>
                  <a:srgbClr val="FFFF00"/>
                </a:solidFill>
              </a:rPr>
              <a:t>extension </a:t>
            </a:r>
            <a:r>
              <a:rPr lang="en-US" altLang="en-US" sz="2700" b="1">
                <a:solidFill>
                  <a:schemeClr val="tx2"/>
                </a:solidFill>
              </a:rPr>
              <a:t>: increases joint angle “straighten”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tx2"/>
                </a:solidFill>
              </a:rPr>
              <a:t>       (</a:t>
            </a:r>
            <a:r>
              <a:rPr lang="en-US" altLang="en-US" sz="2700" b="1" i="1">
                <a:solidFill>
                  <a:srgbClr val="FFFF00"/>
                </a:solidFill>
              </a:rPr>
              <a:t>hyperextension</a:t>
            </a:r>
            <a:r>
              <a:rPr lang="en-US" altLang="en-US" sz="2700" b="1">
                <a:solidFill>
                  <a:schemeClr val="tx2"/>
                </a:solidFill>
              </a:rPr>
              <a:t> = beyond 180</a:t>
            </a:r>
            <a:r>
              <a:rPr lang="en-US" altLang="en-US" sz="2700" b="1" baseline="30000">
                <a:solidFill>
                  <a:schemeClr val="tx2"/>
                </a:solidFill>
              </a:rPr>
              <a:t>o</a:t>
            </a:r>
            <a:r>
              <a:rPr lang="en-US" altLang="en-US" sz="2700" b="1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48135" name="Picture 7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38400"/>
            <a:ext cx="8607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r="1260" b="4735"/>
          <a:stretch>
            <a:fillRect/>
          </a:stretch>
        </p:blipFill>
        <p:spPr bwMode="auto">
          <a:xfrm>
            <a:off x="-31750" y="533400"/>
            <a:ext cx="9175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9" b="3960"/>
          <a:stretch>
            <a:fillRect/>
          </a:stretch>
        </p:blipFill>
        <p:spPr bwMode="auto">
          <a:xfrm>
            <a:off x="0" y="0"/>
            <a:ext cx="3946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7" r="1045" b="53760"/>
          <a:stretch>
            <a:fillRect/>
          </a:stretch>
        </p:blipFill>
        <p:spPr bwMode="auto">
          <a:xfrm>
            <a:off x="4116388" y="2209800"/>
            <a:ext cx="5027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0969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/>
              <a:t>*</a:t>
            </a:r>
            <a:r>
              <a:rPr lang="en-US" sz="3200" b="1" i="1" dirty="0" smtClean="0">
                <a:solidFill>
                  <a:srgbClr val="FFFF00"/>
                </a:solidFill>
              </a:rPr>
              <a:t> plantar flexion </a:t>
            </a:r>
            <a:r>
              <a:rPr lang="en-US" sz="3200" b="1" dirty="0" smtClean="0"/>
              <a:t>: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   </a:t>
            </a:r>
            <a:r>
              <a:rPr lang="en-US" sz="2800" b="1" dirty="0" smtClean="0"/>
              <a:t>extension of ankle (point toes)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295400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b="1" i="1">
                <a:solidFill>
                  <a:srgbClr val="FFFF00"/>
                </a:solidFill>
              </a:rPr>
              <a:t>dorsiflexion </a:t>
            </a:r>
            <a:r>
              <a:rPr lang="en-US" altLang="en-US" sz="2800" b="1">
                <a:solidFill>
                  <a:schemeClr val="tx2"/>
                </a:solidFill>
              </a:rPr>
              <a:t>: </a:t>
            </a:r>
            <a:r>
              <a:rPr lang="en-US" altLang="en-US" sz="2800" b="1">
                <a:solidFill>
                  <a:srgbClr val="FFFF00"/>
                </a:solidFill>
              </a:rPr>
              <a:t/>
            </a:r>
            <a:br>
              <a:rPr lang="en-US" altLang="en-US" sz="2800" b="1">
                <a:solidFill>
                  <a:srgbClr val="FFFF00"/>
                </a:solidFill>
              </a:rPr>
            </a:br>
            <a:r>
              <a:rPr lang="en-US" altLang="en-US" sz="2800" b="1">
                <a:solidFill>
                  <a:srgbClr val="FFFF00"/>
                </a:solidFill>
              </a:rPr>
              <a:t>   </a:t>
            </a:r>
            <a:r>
              <a:rPr lang="en-US" altLang="en-US" sz="2800" b="1">
                <a:solidFill>
                  <a:schemeClr val="tx2"/>
                </a:solidFill>
              </a:rPr>
              <a:t>flexion of ankle (toes up)</a:t>
            </a:r>
            <a:endParaRPr lang="en-US" altLang="en-US" sz="2800">
              <a:solidFill>
                <a:schemeClr val="tx2"/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7" t="48959" r="1045" b="3960"/>
          <a:stretch>
            <a:fillRect/>
          </a:stretch>
        </p:blipFill>
        <p:spPr bwMode="auto">
          <a:xfrm>
            <a:off x="1828800" y="2362200"/>
            <a:ext cx="525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686800" cy="715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b="1" dirty="0" smtClean="0"/>
              <a:t>*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abduction </a:t>
            </a:r>
            <a:r>
              <a:rPr lang="en-US" sz="2800" b="1" dirty="0" smtClean="0"/>
              <a:t>: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away from the midline (arm/leg)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2800" b="1" dirty="0" smtClean="0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1295400"/>
            <a:ext cx="7543800" cy="5562600"/>
            <a:chOff x="480" y="960"/>
            <a:chExt cx="4608" cy="3360"/>
          </a:xfrm>
        </p:grpSpPr>
        <p:pic>
          <p:nvPicPr>
            <p:cNvPr id="19461" name="Picture 5" descr="Image P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4560" cy="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480" y="960"/>
              <a:ext cx="1920" cy="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762000"/>
            <a:ext cx="798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</a:rPr>
              <a:t>adduction </a:t>
            </a:r>
            <a:r>
              <a:rPr lang="en-US" altLang="en-US" sz="2800" b="1">
                <a:solidFill>
                  <a:schemeClr val="tx2"/>
                </a:solidFill>
              </a:rPr>
              <a:t>:</a:t>
            </a:r>
            <a:r>
              <a:rPr lang="en-US" altLang="en-US" sz="2800" b="1" i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toward the midline (arm/leg)</a:t>
            </a:r>
            <a:endParaRPr lang="en-US" altLang="en-US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0907-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0" b="4381"/>
          <a:stretch>
            <a:fillRect/>
          </a:stretch>
        </p:blipFill>
        <p:spPr bwMode="auto">
          <a:xfrm>
            <a:off x="1981200" y="0"/>
            <a:ext cx="5257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6"/>
          <p:cNvGrpSpPr>
            <a:grpSpLocks/>
          </p:cNvGrpSpPr>
          <p:nvPr/>
        </p:nvGrpSpPr>
        <p:grpSpPr bwMode="auto">
          <a:xfrm>
            <a:off x="457200" y="0"/>
            <a:ext cx="8458200" cy="6858000"/>
            <a:chOff x="1056" y="1488"/>
            <a:chExt cx="3744" cy="2832"/>
          </a:xfrm>
        </p:grpSpPr>
        <p:pic>
          <p:nvPicPr>
            <p:cNvPr id="22531" name="Picture 32" descr="07_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88"/>
              <a:ext cx="374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Rectangle 34"/>
            <p:cNvSpPr>
              <a:spLocks noChangeArrowheads="1"/>
            </p:cNvSpPr>
            <p:nvPr/>
          </p:nvSpPr>
          <p:spPr bwMode="auto">
            <a:xfrm>
              <a:off x="1776" y="1488"/>
              <a:ext cx="225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076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On-screen Show (4:3)</PresentationFormat>
  <Paragraphs>48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plantar flexion :     extension of ankle (point toes)</vt:lpstr>
      <vt:lpstr>* abduction : away from the midline (arm/leg)  </vt:lpstr>
      <vt:lpstr>PowerPoint Presentation</vt:lpstr>
      <vt:lpstr>PowerPoint Presentation</vt:lpstr>
      <vt:lpstr>PowerPoint Presentation</vt:lpstr>
      <vt:lpstr>2. Circular Movements</vt:lpstr>
      <vt:lpstr>PowerPoint Presentation</vt:lpstr>
      <vt:lpstr>* rotation :  body part around own axis </vt:lpstr>
      <vt:lpstr>PowerPoint Presentation</vt:lpstr>
      <vt:lpstr>* pronation : palm downward/backward (forearm)</vt:lpstr>
      <vt:lpstr>PowerPoint Presentation</vt:lpstr>
      <vt:lpstr>3. Special Movements </vt:lpstr>
      <vt:lpstr>PowerPoint Presentation</vt:lpstr>
      <vt:lpstr>PowerPoint Presentation</vt:lpstr>
      <vt:lpstr>* elevation :  lifting up (jaw/scapula)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1</cp:revision>
  <dcterms:created xsi:type="dcterms:W3CDTF">2014-12-12T15:17:30Z</dcterms:created>
  <dcterms:modified xsi:type="dcterms:W3CDTF">2014-12-12T15:18:05Z</dcterms:modified>
</cp:coreProperties>
</file>