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A438F-ACEA-446B-98D6-8C70F944C5A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A4B11-C9CD-4759-A942-C3031B2A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8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3297B7-A60C-4946-8FA6-7441E17DAD5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CE9BBB-5C4B-4BA6-991F-4E2FFC2DC6E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F69B86-F441-4021-B377-DDB36C5653C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AFA1EC7-A0FF-4EF2-B060-59DBD21914B0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C098BEF-E2E1-44C7-A2DA-2904C1AD6046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1DD82F-DB1C-491C-B8BD-B7B9555C10B9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B7AAAC-CBB0-4CE2-9D72-CD5241E3AB9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85E00A-F693-4C14-A652-17E3D0B17567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241FD7-1EEF-41EB-8EC1-1D8E04D68107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672C0C-D5F1-45D2-A78D-24A7546BA6C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F93B36-6AA8-4DAD-BC91-57F9C48FB10C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3006A6-82EF-4ACF-BCA7-A5AB5B1EE64A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0F2063-7871-4BE8-9C7B-BD6B5423FB06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5C01B6-826A-4A1B-B9D1-CC4B835AA8F2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DBF2A1F-DD3C-4C1F-9A75-7C8B0F100637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2C1395-48EA-4864-9AC2-E1417DF32F5A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B9E68B-B209-41E1-BFE9-9E9B648A39F5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F46C18-6059-42B8-966A-042DC5620927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6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6B029BB1-1F6C-4428-BF50-81F5EFEB1C2F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40005E-BF4D-405E-9C22-272830716F4D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3A4654-8FB6-482D-8AB0-DE7EFA573B1C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F54BFD-6403-4FC7-B4CA-49569B0D3BCB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8CE1D0-64A8-4F5B-93AD-1EF43BD83A2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3BB62C-A6A0-4B6E-B79C-5AF83EDFBBD9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05581C-DCB8-43B2-86AB-A4BC49E39BAA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A71BBA-C689-471D-942C-3D74A9514A15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B325D8-1F34-403E-9148-CA4E887F6812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4B15CC-F2F7-4D32-AA5C-866EFB5DE9A7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E3D71C-6000-438D-BB8D-7D90E9C83F4C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82D973-B710-427C-A808-5B81714DD203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FCA654-0AD7-44AC-A976-F1A2DE149859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7F91CD2-FF4D-4685-BF9F-2260915A8AD5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708F40-359F-466A-8BC4-A58E227FBB9D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34872C-F3C9-4280-A721-25EE89F723B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FF096E-5C24-48C2-A2D1-EE4BECB49256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DFCABE4-8F21-4ADC-A6BB-7AD74A3DC630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B3BD15-1554-4A3D-AF60-5D7245655128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4329C9-E3FC-4239-BF01-9BAB2EDB8969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F478493-A8F2-4DA9-AAD6-DB9F1B3F956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1B6746-16DB-4995-A76D-2A98A400320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5D8C50-6E37-41F5-BA85-B411763B37C7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91AB6F-1E3D-4D96-B54E-9C7DDB42EDE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D0ACD4-A181-449D-A5FE-FC6AB66DC7A1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3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9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9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C6F3-088B-4464-9DC5-D7717670FFC2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EB59-5439-4B6F-9AF9-B438705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629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/>
              <a:t>Chapter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990600"/>
            <a:ext cx="88392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Tissues and Membranes</a:t>
            </a:r>
          </a:p>
        </p:txBody>
      </p:sp>
      <p:pic>
        <p:nvPicPr>
          <p:cNvPr id="18436" name="Picture 4" descr="dwa5 tiss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31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003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905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A. </a:t>
            </a:r>
            <a:r>
              <a:rPr lang="en-US" sz="4000" b="1" dirty="0" err="1" smtClean="0">
                <a:solidFill>
                  <a:schemeClr val="tx2"/>
                </a:solidFill>
                <a:effectLst/>
              </a:rPr>
              <a:t>Squamous</a:t>
            </a:r>
            <a:r>
              <a:rPr lang="en-US" sz="4000" b="1" dirty="0" smtClean="0">
                <a:solidFill>
                  <a:schemeClr val="tx2"/>
                </a:solidFill>
                <a:effectLst/>
              </a:rPr>
              <a:t> Epithelium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867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"/>
          <a:stretch>
            <a:fillRect/>
          </a:stretch>
        </p:blipFill>
        <p:spPr bwMode="auto">
          <a:xfrm>
            <a:off x="457200" y="990600"/>
            <a:ext cx="3806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7"/>
          <a:stretch>
            <a:fillRect/>
          </a:stretch>
        </p:blipFill>
        <p:spPr bwMode="auto">
          <a:xfrm>
            <a:off x="4419600" y="3546475"/>
            <a:ext cx="4724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0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1676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1. </a:t>
            </a:r>
            <a:r>
              <a:rPr lang="en-US" b="1" i="1" dirty="0" smtClean="0">
                <a:solidFill>
                  <a:srgbClr val="FF0000"/>
                </a:solidFill>
              </a:rPr>
              <a:t>simple </a:t>
            </a:r>
            <a:r>
              <a:rPr lang="en-US" b="1" i="1" dirty="0" err="1" smtClean="0">
                <a:solidFill>
                  <a:srgbClr val="FF0000"/>
                </a:solidFill>
              </a:rPr>
              <a:t>squamous</a:t>
            </a:r>
            <a:r>
              <a:rPr lang="en-US" b="1" i="1" dirty="0" smtClean="0">
                <a:solidFill>
                  <a:srgbClr val="FF0000"/>
                </a:solidFill>
              </a:rPr>
              <a:t> epithelium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</a:t>
            </a:r>
            <a:r>
              <a:rPr lang="fr-FR" sz="2800" b="1" dirty="0" smtClean="0">
                <a:solidFill>
                  <a:schemeClr val="tx2"/>
                </a:solidFill>
              </a:rPr>
              <a:t>* F – </a:t>
            </a:r>
            <a:r>
              <a:rPr lang="fr-FR" sz="2800" b="1" dirty="0" err="1" smtClean="0">
                <a:solidFill>
                  <a:schemeClr val="tx2"/>
                </a:solidFill>
              </a:rPr>
              <a:t>allows</a:t>
            </a:r>
            <a:r>
              <a:rPr lang="fr-FR" sz="2800" b="1" dirty="0" smtClean="0">
                <a:solidFill>
                  <a:schemeClr val="tx2"/>
                </a:solidFill>
              </a:rPr>
              <a:t> passage of </a:t>
            </a:r>
            <a:r>
              <a:rPr lang="fr-FR" sz="2800" b="1" dirty="0" err="1" smtClean="0">
                <a:solidFill>
                  <a:schemeClr val="tx2"/>
                </a:solidFill>
              </a:rPr>
              <a:t>materials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</a:rPr>
              <a:t>* L – kidneys, lungs, blood vessels, heart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295400" y="1905000"/>
            <a:ext cx="6629400" cy="4953000"/>
            <a:chOff x="0" y="0"/>
            <a:chExt cx="9144000" cy="6858446"/>
          </a:xfrm>
        </p:grpSpPr>
        <p:pic>
          <p:nvPicPr>
            <p:cNvPr id="30724" name="Picture 4" descr=" 04_01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981200" y="0"/>
              <a:ext cx="53340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32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1703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32"/>
          <a:stretch>
            <a:fillRect/>
          </a:stretch>
        </p:blipFill>
        <p:spPr bwMode="auto">
          <a:xfrm>
            <a:off x="0" y="2514600"/>
            <a:ext cx="914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3935"/>
          <a:stretch>
            <a:fillRect/>
          </a:stretch>
        </p:blipFill>
        <p:spPr bwMode="auto">
          <a:xfrm>
            <a:off x="0" y="609600"/>
            <a:ext cx="91662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797" name="Picture 2" descr="simple squamou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2"/>
            <p:cNvSpPr>
              <a:spLocks noChangeArrowheads="1"/>
            </p:cNvSpPr>
            <p:nvPr/>
          </p:nvSpPr>
          <p:spPr bwMode="auto">
            <a:xfrm>
              <a:off x="1981200" y="0"/>
              <a:ext cx="51816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7772400" cy="725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Simple </a:t>
            </a:r>
            <a:r>
              <a:rPr lang="en-US" dirty="0" err="1">
                <a:solidFill>
                  <a:schemeClr val="accent1"/>
                </a:solidFill>
              </a:rPr>
              <a:t>Squamous</a:t>
            </a:r>
            <a:r>
              <a:rPr lang="en-US" dirty="0">
                <a:solidFill>
                  <a:schemeClr val="accent1"/>
                </a:solidFill>
              </a:rPr>
              <a:t> Epithelium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276600" y="5562600"/>
            <a:ext cx="2401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3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1219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Epi Squamou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971800" y="2438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9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#11</a:t>
            </a:r>
          </a:p>
        </p:txBody>
      </p:sp>
      <p:pic>
        <p:nvPicPr>
          <p:cNvPr id="36867" name="Picture 4" descr="Simple squamous epithel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0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4572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altLang="en-US" sz="28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 specialized cells of one type that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performs a common function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 study of tissues = </a:t>
            </a:r>
            <a:r>
              <a:rPr lang="en-US" altLang="en-US" sz="28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 four major tissue types 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8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epithelial</a:t>
            </a: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coverings and linings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8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connective</a:t>
            </a: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support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8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</a:t>
            </a: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movement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8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</a:t>
            </a:r>
            <a:r>
              <a:rPr lang="en-US" alt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control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altLang="en-US" sz="2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altLang="en-US" sz="10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endParaRPr lang="en-US" altLang="en-US" sz="2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86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4196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3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2209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2. </a:t>
            </a:r>
            <a:r>
              <a:rPr lang="en-US" b="1" i="1" dirty="0" smtClean="0">
                <a:solidFill>
                  <a:srgbClr val="FFFF00"/>
                </a:solidFill>
              </a:rPr>
              <a:t>stratified </a:t>
            </a:r>
            <a:r>
              <a:rPr lang="en-US" b="1" i="1" dirty="0" err="1" smtClean="0">
                <a:solidFill>
                  <a:srgbClr val="FFFF00"/>
                </a:solidFill>
              </a:rPr>
              <a:t>squamous</a:t>
            </a:r>
            <a:r>
              <a:rPr lang="en-US" b="1" i="1" dirty="0" smtClean="0">
                <a:solidFill>
                  <a:srgbClr val="FFFF00"/>
                </a:solidFill>
              </a:rPr>
              <a:t> epithelium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F - protection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 – skin, oral cavity, pharynx,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      urinary and reproductive tracts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447800" y="2211388"/>
            <a:ext cx="6629400" cy="4646612"/>
            <a:chOff x="0" y="0"/>
            <a:chExt cx="9144000" cy="6856413"/>
          </a:xfrm>
        </p:grpSpPr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00639" y="0"/>
              <a:ext cx="5561724" cy="1522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61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3935"/>
          <a:stretch>
            <a:fillRect/>
          </a:stretch>
        </p:blipFill>
        <p:spPr bwMode="auto">
          <a:xfrm>
            <a:off x="0" y="609600"/>
            <a:ext cx="91678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Epithelia: Stratified Squamous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1183" r="1807" b="51785"/>
          <a:stretch>
            <a:fillRect/>
          </a:stretch>
        </p:blipFill>
        <p:spPr bwMode="auto">
          <a:xfrm>
            <a:off x="285750" y="823913"/>
            <a:ext cx="8570913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304800"/>
            <a:chExt cx="8636000" cy="6553200"/>
          </a:xfrm>
        </p:grpSpPr>
        <p:pic>
          <p:nvPicPr>
            <p:cNvPr id="40963" name="Picture 2" descr="stratified squamo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863600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76224" y="304800"/>
              <a:ext cx="5181600" cy="229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4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130800" cy="6858000"/>
          </a:xfrm>
        </p:spPr>
      </p:pic>
    </p:spTree>
    <p:extLst>
      <p:ext uri="{BB962C8B-B14F-4D97-AF65-F5344CB8AC3E}">
        <p14:creationId xmlns:p14="http://schemas.microsoft.com/office/powerpoint/2010/main" val="29252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971800" y="2438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#13</a:t>
            </a:r>
          </a:p>
        </p:txBody>
      </p:sp>
      <p:pic>
        <p:nvPicPr>
          <p:cNvPr id="43011" name="Picture 6" descr="strsq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Documents and Settings\Pam\My Documents\My Pictures\Chemeketa pictures\Tissues\stratified squamou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57200"/>
            <a:ext cx="91868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106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B. </a:t>
            </a:r>
            <a:r>
              <a:rPr lang="en-US" sz="4000" b="1" dirty="0" err="1" smtClean="0">
                <a:solidFill>
                  <a:schemeClr val="tx2"/>
                </a:solidFill>
              </a:rPr>
              <a:t>Cuboidal</a:t>
            </a:r>
            <a:r>
              <a:rPr lang="en-US" sz="4000" b="1" dirty="0" smtClean="0">
                <a:solidFill>
                  <a:schemeClr val="tx2"/>
                </a:solidFill>
              </a:rPr>
              <a:t> Epithelium</a:t>
            </a:r>
          </a:p>
        </p:txBody>
      </p:sp>
      <p:pic>
        <p:nvPicPr>
          <p:cNvPr id="450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>
            <a:fillRect/>
          </a:stretch>
        </p:blipFill>
        <p:spPr bwMode="auto">
          <a:xfrm>
            <a:off x="685800" y="1143000"/>
            <a:ext cx="79248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7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839200" cy="1905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1. </a:t>
            </a:r>
            <a:r>
              <a:rPr lang="en-US" b="1" i="1" dirty="0" smtClean="0">
                <a:solidFill>
                  <a:srgbClr val="FFFF00"/>
                </a:solidFill>
              </a:rPr>
              <a:t>simple </a:t>
            </a:r>
            <a:r>
              <a:rPr lang="en-US" b="1" i="1" dirty="0" err="1" smtClean="0">
                <a:solidFill>
                  <a:srgbClr val="FFFF00"/>
                </a:solidFill>
              </a:rPr>
              <a:t>cuboidal</a:t>
            </a:r>
            <a:r>
              <a:rPr lang="en-US" b="1" i="1" dirty="0" smtClean="0">
                <a:solidFill>
                  <a:srgbClr val="FFFF00"/>
                </a:solidFill>
              </a:rPr>
              <a:t> epithelium</a:t>
            </a:r>
            <a:endParaRPr lang="en-US" sz="2800" b="1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F – secretion, absorption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 – kidney tubules, ducts of glands, ovaries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46083" name="Group 5"/>
          <p:cNvGrpSpPr>
            <a:grpSpLocks/>
          </p:cNvGrpSpPr>
          <p:nvPr/>
        </p:nvGrpSpPr>
        <p:grpSpPr bwMode="auto">
          <a:xfrm>
            <a:off x="1143000" y="1828800"/>
            <a:ext cx="7315200" cy="5029200"/>
            <a:chOff x="533400" y="760413"/>
            <a:chExt cx="8129587" cy="6097587"/>
          </a:xfrm>
        </p:grpSpPr>
        <p:pic>
          <p:nvPicPr>
            <p:cNvPr id="46084" name="Picture 3" descr=" 04_02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0413"/>
              <a:ext cx="8129587" cy="609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5" name="Rectangle 4"/>
            <p:cNvSpPr>
              <a:spLocks noChangeArrowheads="1"/>
            </p:cNvSpPr>
            <p:nvPr/>
          </p:nvSpPr>
          <p:spPr bwMode="auto">
            <a:xfrm>
              <a:off x="2286000" y="762000"/>
              <a:ext cx="47244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3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2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8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20763"/>
          </a:xfrm>
        </p:spPr>
        <p:txBody>
          <a:bodyPr/>
          <a:lstStyle/>
          <a:p>
            <a:pPr algn="l">
              <a:defRPr/>
            </a:pPr>
            <a:r>
              <a:rPr lang="en-US" sz="6000" b="1" dirty="0" smtClean="0"/>
              <a:t>4.1 Epithelial Tissue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3200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* </a:t>
            </a:r>
            <a:r>
              <a:rPr lang="en-US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protection, secretion, absorption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* easily regenerates (makes new cells)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* cells are tightly packed together (sheets)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* always has a </a:t>
            </a:r>
            <a:r>
              <a:rPr lang="en-US" sz="2800" b="1" u="sng" dirty="0" smtClean="0">
                <a:solidFill>
                  <a:schemeClr val="tx2"/>
                </a:solidFill>
              </a:rPr>
              <a:t>free surface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* other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surface is attached to the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FFFF66"/>
                </a:solidFill>
              </a:rPr>
              <a:t>   </a:t>
            </a:r>
            <a:r>
              <a:rPr lang="en-US" sz="2800" b="1" u="sng" dirty="0" smtClean="0">
                <a:solidFill>
                  <a:schemeClr val="tx2"/>
                </a:solidFill>
              </a:rPr>
              <a:t>basement membrane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3694"/>
          <a:stretch>
            <a:fillRect/>
          </a:stretch>
        </p:blipFill>
        <p:spPr bwMode="auto">
          <a:xfrm>
            <a:off x="0" y="457200"/>
            <a:ext cx="91360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491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52600" y="0"/>
              <a:ext cx="5562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8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5017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81200" y="0"/>
              <a:ext cx="53340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29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5120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981200" y="0"/>
              <a:ext cx="5334000" cy="228600"/>
            </a:xfrm>
            <a:prstGeom prst="rect">
              <a:avLst/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4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522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981200" y="0"/>
              <a:ext cx="5334000" cy="228600"/>
            </a:xfrm>
            <a:prstGeom prst="rect">
              <a:avLst/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7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cience.tjc.edu/Course/BIOLOGY/1409/cuboidal1.6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Documents and Settings\Pam\My Documents\My Pictures\Chemeketa pictures\Tissues\simple cuboidal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C. </a:t>
            </a:r>
            <a:r>
              <a:rPr lang="en-US" sz="4000" b="1" dirty="0" smtClean="0">
                <a:solidFill>
                  <a:schemeClr val="tx2"/>
                </a:solidFill>
                <a:effectLst/>
              </a:rPr>
              <a:t>Columnar Epithelium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>
            <a:fillRect/>
          </a:stretch>
        </p:blipFill>
        <p:spPr bwMode="auto">
          <a:xfrm>
            <a:off x="1219200" y="1066800"/>
            <a:ext cx="68580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209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1. </a:t>
            </a:r>
            <a:r>
              <a:rPr lang="en-US" b="1" i="1" dirty="0" smtClean="0">
                <a:solidFill>
                  <a:srgbClr val="FFFF00"/>
                </a:solidFill>
              </a:rPr>
              <a:t>simple columnar epithelium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F – secretion (mucus), absorption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* L – digestive tract, ducts of glands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56323" name="Group 5"/>
          <p:cNvGrpSpPr>
            <a:grpSpLocks/>
          </p:cNvGrpSpPr>
          <p:nvPr/>
        </p:nvGrpSpPr>
        <p:grpSpPr bwMode="auto">
          <a:xfrm>
            <a:off x="1143000" y="1600200"/>
            <a:ext cx="7162800" cy="5257800"/>
            <a:chOff x="609600" y="760413"/>
            <a:chExt cx="8129587" cy="6097587"/>
          </a:xfrm>
        </p:grpSpPr>
        <p:pic>
          <p:nvPicPr>
            <p:cNvPr id="56324" name="Picture 3" descr=" 04_03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760413"/>
              <a:ext cx="8129587" cy="609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5" name="Rectangle 4"/>
            <p:cNvSpPr>
              <a:spLocks noChangeArrowheads="1"/>
            </p:cNvSpPr>
            <p:nvPr/>
          </p:nvSpPr>
          <p:spPr bwMode="auto">
            <a:xfrm>
              <a:off x="2362200" y="762000"/>
              <a:ext cx="48006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4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4024"/>
          <a:stretch>
            <a:fillRect/>
          </a:stretch>
        </p:blipFill>
        <p:spPr bwMode="auto">
          <a:xfrm>
            <a:off x="0" y="685800"/>
            <a:ext cx="9172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8" name="Picture 4" descr="W9507-06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5511800" cy="6858000"/>
          </a:xfrm>
          <a:prstGeom prst="rect">
            <a:avLst/>
          </a:prstGeom>
          <a:noFill/>
          <a:effectLst>
            <a:outerShdw dist="35921" dir="2700000" algn="ctr" rotWithShape="0">
              <a:srgbClr val="003366"/>
            </a:outerShdw>
          </a:effectLst>
        </p:spPr>
      </p:pic>
    </p:spTree>
    <p:extLst>
      <p:ext uri="{BB962C8B-B14F-4D97-AF65-F5344CB8AC3E}">
        <p14:creationId xmlns:p14="http://schemas.microsoft.com/office/powerpoint/2010/main" val="41077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583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0"/>
              <a:ext cx="5715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85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Columnar Epithelium</a:t>
            </a:r>
          </a:p>
        </p:txBody>
      </p:sp>
      <p:pic>
        <p:nvPicPr>
          <p:cNvPr id="59395" name="Picture 3" descr="Simple Columna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8700"/>
            <a:ext cx="9144000" cy="5829300"/>
          </a:xfrm>
        </p:spPr>
      </p:pic>
    </p:spTree>
    <p:extLst>
      <p:ext uri="{BB962C8B-B14F-4D97-AF65-F5344CB8AC3E}">
        <p14:creationId xmlns:p14="http://schemas.microsoft.com/office/powerpoint/2010/main" val="30224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5626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762000"/>
            <a:ext cx="9144000" cy="5270500"/>
            <a:chOff x="0" y="672"/>
            <a:chExt cx="5760" cy="3320"/>
          </a:xfrm>
        </p:grpSpPr>
        <p:pic>
          <p:nvPicPr>
            <p:cNvPr id="61443" name="Picture 3" descr="Simple Cuboida Epithel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5760" cy="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4" name="Rectangle 8"/>
            <p:cNvSpPr>
              <a:spLocks noChangeArrowheads="1"/>
            </p:cNvSpPr>
            <p:nvPr/>
          </p:nvSpPr>
          <p:spPr bwMode="auto">
            <a:xfrm>
              <a:off x="0" y="3608"/>
              <a:ext cx="5760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63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C:\Documents and Settings\Pam\My Documents\My Pictures\Chemeketa pictures\Tissues\simple columna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r="17102"/>
          <a:stretch>
            <a:fillRect/>
          </a:stretch>
        </p:blipFill>
        <p:spPr bwMode="auto">
          <a:xfrm>
            <a:off x="1295400" y="0"/>
            <a:ext cx="640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19812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D. </a:t>
            </a:r>
            <a:r>
              <a:rPr lang="en-US" sz="4000" b="1" i="1" dirty="0" err="1" smtClean="0">
                <a:solidFill>
                  <a:srgbClr val="FFFF66"/>
                </a:solidFill>
              </a:rPr>
              <a:t>Pseudostratified</a:t>
            </a:r>
            <a:endParaRPr lang="en-US" sz="4000" b="1" i="1" dirty="0" smtClean="0">
              <a:solidFill>
                <a:srgbClr val="FFFF66"/>
              </a:solidFill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4000" b="1" i="1" dirty="0" smtClean="0">
                <a:solidFill>
                  <a:srgbClr val="FFFF66"/>
                </a:solidFill>
              </a:rPr>
              <a:t>    Columnar Epithelium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 * single layer (simple), cells differing heights</a:t>
            </a:r>
            <a:endParaRPr lang="en-US" sz="2800" b="1" i="1" dirty="0" smtClean="0">
              <a:solidFill>
                <a:srgbClr val="FFFF66"/>
              </a:solidFill>
            </a:endParaRPr>
          </a:p>
        </p:txBody>
      </p:sp>
      <p:pic>
        <p:nvPicPr>
          <p:cNvPr id="634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1"/>
          <a:stretch>
            <a:fillRect/>
          </a:stretch>
        </p:blipFill>
        <p:spPr bwMode="auto">
          <a:xfrm>
            <a:off x="1828800" y="2339975"/>
            <a:ext cx="5715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6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2133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may have cilia =</a:t>
            </a:r>
            <a:r>
              <a:rPr lang="en-US" sz="2800" b="1" i="1" dirty="0" smtClean="0">
                <a:solidFill>
                  <a:schemeClr val="tx2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chemeClr val="tx2"/>
                </a:solidFill>
              </a:rPr>
              <a:t>      </a:t>
            </a:r>
            <a:r>
              <a:rPr lang="en-US" sz="2600" b="1" i="1" dirty="0" err="1" smtClean="0">
                <a:solidFill>
                  <a:srgbClr val="FFFF66"/>
                </a:solidFill>
              </a:rPr>
              <a:t>pseudostratified</a:t>
            </a:r>
            <a:r>
              <a:rPr lang="en-US" sz="2600" b="1" i="1" dirty="0" smtClean="0">
                <a:solidFill>
                  <a:srgbClr val="FFFF66"/>
                </a:solidFill>
              </a:rPr>
              <a:t> ciliated columnar epithelium</a:t>
            </a:r>
            <a:endParaRPr lang="en-US" sz="2600" b="1" dirty="0" smtClean="0">
              <a:solidFill>
                <a:schemeClr val="tx2"/>
              </a:solidFill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F – protection, secretion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* L – respiratory and reproductive tracts 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1524000" y="2438400"/>
            <a:ext cx="6781800" cy="4419600"/>
            <a:chOff x="0" y="0"/>
            <a:chExt cx="9144000" cy="6856413"/>
          </a:xfrm>
        </p:grpSpPr>
        <p:pic>
          <p:nvPicPr>
            <p:cNvPr id="645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905000" y="0"/>
              <a:ext cx="5411056" cy="229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3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5"/>
          <p:cNvGrpSpPr>
            <a:grpSpLocks/>
          </p:cNvGrpSpPr>
          <p:nvPr/>
        </p:nvGrpSpPr>
        <p:grpSpPr bwMode="auto">
          <a:xfrm>
            <a:off x="0" y="304800"/>
            <a:ext cx="9144000" cy="6248400"/>
            <a:chOff x="533400" y="760413"/>
            <a:chExt cx="8129587" cy="6097587"/>
          </a:xfrm>
        </p:grpSpPr>
        <p:pic>
          <p:nvPicPr>
            <p:cNvPr id="65539" name="Picture 3" descr=" 04_04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0413"/>
              <a:ext cx="8129587" cy="609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2286000" y="762000"/>
              <a:ext cx="47244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34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3935"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6758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76400" y="0"/>
              <a:ext cx="541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94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1" name="Picture 2" descr="11_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1752600" y="0"/>
              <a:ext cx="54864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1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Pseudo Strat Colu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2325" r="11627" b="50000"/>
          <a:stretch>
            <a:fillRect/>
          </a:stretch>
        </p:blipFill>
        <p:spPr bwMode="auto">
          <a:xfrm>
            <a:off x="0" y="685800"/>
            <a:ext cx="9102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C:\Documents and Settings\Pam\My Documents\My Pictures\Chemeketa pictures\Tissues\pseudostratified columna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62000"/>
            <a:ext cx="9093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6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pic>
          <p:nvPicPr>
            <p:cNvPr id="70659" name="Picture 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248" y="0"/>
              <a:ext cx="3408" cy="144"/>
            </a:xfrm>
            <a:prstGeom prst="rect">
              <a:avLst/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7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914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</a:rPr>
              <a:t>E. </a:t>
            </a:r>
            <a:r>
              <a:rPr lang="en-US" sz="4000" b="1" i="1" dirty="0" smtClean="0">
                <a:solidFill>
                  <a:srgbClr val="FFFF66"/>
                </a:solidFill>
              </a:rPr>
              <a:t>Transitional Epithelium</a:t>
            </a:r>
            <a:endParaRPr lang="en-US" sz="4000" b="1" i="1" dirty="0">
              <a:solidFill>
                <a:srgbClr val="FFFF66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990600"/>
            <a:ext cx="883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* </a:t>
            </a: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stratified (looks like </a:t>
            </a:r>
            <a:r>
              <a:rPr lang="en-US" sz="2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cuboidal</a:t>
            </a: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squamous</a:t>
            </a: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800" dirty="0"/>
          </a:p>
        </p:txBody>
      </p:sp>
      <p:pic>
        <p:nvPicPr>
          <p:cNvPr id="716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"/>
          <a:stretch>
            <a:fillRect/>
          </a:stretch>
        </p:blipFill>
        <p:spPr bwMode="auto">
          <a:xfrm>
            <a:off x="1447800" y="1676400"/>
            <a:ext cx="62484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5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990600"/>
            <a:ext cx="883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* F – stretches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* L – urinary bladder,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ureters</a:t>
            </a:r>
            <a:endParaRPr lang="en-US" sz="2800" dirty="0"/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>
            <a:fillRect/>
          </a:stretch>
        </p:blipFill>
        <p:spPr bwMode="auto">
          <a:xfrm>
            <a:off x="9525" y="2514600"/>
            <a:ext cx="9134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6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4024"/>
          <a:stretch>
            <a:fillRect/>
          </a:stretch>
        </p:blipFill>
        <p:spPr bwMode="auto">
          <a:xfrm>
            <a:off x="-22225" y="609600"/>
            <a:ext cx="91662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Epithelia: Transitional</a:t>
            </a:r>
          </a:p>
        </p:txBody>
      </p:sp>
      <p:pic>
        <p:nvPicPr>
          <p:cNvPr id="74755" name="Picture 6" descr="http://www.biologycorner.com/anatomy/histology/trans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5452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6477000"/>
            <a:ext cx="464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757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371600" y="0"/>
              <a:ext cx="5638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9001125" y="669925"/>
            <a:ext cx="3175" cy="0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5943600" cy="6858000"/>
          </a:xfrm>
        </p:spPr>
      </p:pic>
    </p:spTree>
    <p:extLst>
      <p:ext uri="{BB962C8B-B14F-4D97-AF65-F5344CB8AC3E}">
        <p14:creationId xmlns:p14="http://schemas.microsoft.com/office/powerpoint/2010/main" val="3508183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5" descr="Bladder_400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21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9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160020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900" b="1" dirty="0" smtClean="0">
                <a:solidFill>
                  <a:schemeClr val="tx2"/>
                </a:solidFill>
              </a:rPr>
              <a:t>* classified according to # of cell layers :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r>
              <a:rPr lang="en-US" sz="4900" b="1" i="1" dirty="0" smtClean="0">
                <a:solidFill>
                  <a:srgbClr val="FF0000"/>
                </a:solidFill>
              </a:rPr>
              <a:t>simple</a:t>
            </a:r>
            <a:r>
              <a:rPr lang="en-US" sz="4900" b="1" dirty="0" smtClean="0">
                <a:solidFill>
                  <a:schemeClr val="tx2"/>
                </a:solidFill>
              </a:rPr>
              <a:t> = one layer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r>
              <a:rPr lang="en-US" sz="4900" b="1" i="1" dirty="0" smtClean="0">
                <a:solidFill>
                  <a:srgbClr val="FF0000"/>
                </a:solidFill>
              </a:rPr>
              <a:t>stratified</a:t>
            </a:r>
            <a:r>
              <a:rPr lang="en-US" sz="4900" b="1" dirty="0" smtClean="0">
                <a:solidFill>
                  <a:srgbClr val="FF0000"/>
                </a:solidFill>
              </a:rPr>
              <a:t> </a:t>
            </a:r>
            <a:r>
              <a:rPr lang="en-US" sz="4900" b="1" dirty="0" smtClean="0">
                <a:solidFill>
                  <a:schemeClr val="tx2"/>
                </a:solidFill>
              </a:rPr>
              <a:t>= more than one layer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3555" name="Group 6"/>
          <p:cNvGrpSpPr>
            <a:grpSpLocks/>
          </p:cNvGrpSpPr>
          <p:nvPr/>
        </p:nvGrpSpPr>
        <p:grpSpPr bwMode="auto">
          <a:xfrm>
            <a:off x="1219200" y="1828800"/>
            <a:ext cx="6707188" cy="5029200"/>
            <a:chOff x="1219200" y="1828800"/>
            <a:chExt cx="6707151" cy="5029200"/>
          </a:xfrm>
        </p:grpSpPr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828800"/>
              <a:ext cx="6707151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2667000" y="1828800"/>
              <a:ext cx="3886200" cy="762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1905000"/>
            <a:ext cx="6324600" cy="2209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47800" y="4191000"/>
            <a:ext cx="6324600" cy="2667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1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Transitional Epithelium (Ureter)</a:t>
            </a:r>
          </a:p>
        </p:txBody>
      </p:sp>
      <p:pic>
        <p:nvPicPr>
          <p:cNvPr id="78851" name="Picture 3" descr="TRA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7400"/>
            <a:ext cx="8915400" cy="6070600"/>
          </a:xfrm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43813" y="3714750"/>
            <a:ext cx="1157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Wingdings 3" pitchFamily="18" charset="2"/>
              </a:rPr>
              <a:t>3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apical (free) surface </a:t>
            </a:r>
          </a:p>
        </p:txBody>
      </p:sp>
    </p:spTree>
    <p:extLst>
      <p:ext uri="{BB962C8B-B14F-4D97-AF65-F5344CB8AC3E}">
        <p14:creationId xmlns:p14="http://schemas.microsoft.com/office/powerpoint/2010/main" val="11517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biologycorner.com/anatomy/histology/epitypes_lette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0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6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344"/>
            <a:chExt cx="9144000" cy="6859344"/>
          </a:xfrm>
        </p:grpSpPr>
        <p:pic>
          <p:nvPicPr>
            <p:cNvPr id="8089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344"/>
              <a:ext cx="9144000" cy="68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0" name="Rectangle 5"/>
            <p:cNvSpPr>
              <a:spLocks noChangeArrowheads="1"/>
            </p:cNvSpPr>
            <p:nvPr/>
          </p:nvSpPr>
          <p:spPr bwMode="auto">
            <a:xfrm>
              <a:off x="0" y="6553200"/>
              <a:ext cx="6400800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23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Classification of Epithelia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68" y="2438400"/>
            <a:ext cx="2057400" cy="144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Simple or stratified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" b="11913"/>
          <a:stretch>
            <a:fillRect/>
          </a:stretch>
        </p:blipFill>
        <p:spPr bwMode="auto">
          <a:xfrm>
            <a:off x="2362200" y="1333250"/>
            <a:ext cx="66294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6477000"/>
            <a:ext cx="426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7696200" cy="198120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500" b="1" dirty="0" smtClean="0">
                <a:solidFill>
                  <a:schemeClr val="tx2"/>
                </a:solidFill>
              </a:rPr>
              <a:t>* classified according to shape of cells: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r>
              <a:rPr lang="en-US" sz="4500" b="1" i="1" dirty="0" err="1" smtClean="0">
                <a:solidFill>
                  <a:srgbClr val="FF0000"/>
                </a:solidFill>
              </a:rPr>
              <a:t>squamous</a:t>
            </a:r>
            <a:r>
              <a:rPr lang="en-US" sz="4500" b="1" dirty="0" smtClean="0">
                <a:solidFill>
                  <a:schemeClr val="tx2"/>
                </a:solidFill>
              </a:rPr>
              <a:t> = flattened cells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r>
              <a:rPr lang="en-US" sz="4500" b="1" i="1" dirty="0" err="1" smtClean="0">
                <a:solidFill>
                  <a:srgbClr val="FF0000"/>
                </a:solidFill>
              </a:rPr>
              <a:t>cuboidal</a:t>
            </a:r>
            <a:r>
              <a:rPr lang="en-US" sz="4500" b="1" dirty="0" smtClean="0">
                <a:solidFill>
                  <a:schemeClr val="tx2"/>
                </a:solidFill>
              </a:rPr>
              <a:t> = cube-shaped cells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r>
              <a:rPr lang="en-US" sz="4500" b="1" i="1" dirty="0" smtClean="0">
                <a:solidFill>
                  <a:srgbClr val="FF0000"/>
                </a:solidFill>
              </a:rPr>
              <a:t>columnar</a:t>
            </a:r>
            <a:r>
              <a:rPr lang="en-US" sz="4500" b="1" dirty="0" smtClean="0">
                <a:solidFill>
                  <a:schemeClr val="tx2"/>
                </a:solidFill>
              </a:rPr>
              <a:t> = elongated  (tall) cells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  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3893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95600" y="1981200"/>
            <a:ext cx="3352800" cy="1752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95600" y="3733800"/>
            <a:ext cx="3352800" cy="1524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95600" y="5105400"/>
            <a:ext cx="3352800" cy="1752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7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600" y="6553200"/>
            <a:ext cx="42672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397</Words>
  <Application>Microsoft Office PowerPoint</Application>
  <PresentationFormat>On-screen Show (4:3)</PresentationFormat>
  <Paragraphs>123</Paragraphs>
  <Slides>62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Chapter 4</vt:lpstr>
      <vt:lpstr>PowerPoint Presentation</vt:lpstr>
      <vt:lpstr>4.1 Epithelial Tissue</vt:lpstr>
      <vt:lpstr>PowerPoint Presentation</vt:lpstr>
      <vt:lpstr>PowerPoint Presentation</vt:lpstr>
      <vt:lpstr>PowerPoint Presentation</vt:lpstr>
      <vt:lpstr>Classification of Epithelia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Squamous Epithelium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Epithelia: Stratified Squamous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Columnar Epithelium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Epithelia: Transitional</vt:lpstr>
      <vt:lpstr>PowerPoint Presentation</vt:lpstr>
      <vt:lpstr>PowerPoint Presentation</vt:lpstr>
      <vt:lpstr>PowerPoint Presentation</vt:lpstr>
      <vt:lpstr>Transitional Epithelium (Ureter)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KALE</dc:creator>
  <cp:lastModifiedBy>LORI KALE</cp:lastModifiedBy>
  <cp:revision>3</cp:revision>
  <dcterms:created xsi:type="dcterms:W3CDTF">2014-09-22T15:46:46Z</dcterms:created>
  <dcterms:modified xsi:type="dcterms:W3CDTF">2014-09-22T18:36:39Z</dcterms:modified>
</cp:coreProperties>
</file>