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9C33F-D05D-424D-A655-F397E151814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46602-6939-425D-AB89-5C498DCE7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5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1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1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297AA62-835E-42E9-AE44-FBF567CFD8C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2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2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7D0904D-49FA-44E2-8861-F9DFB72AD80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3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3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AE18FE-AE69-420E-AE4D-EEB9867E39CC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1B2E87-4AAE-4274-88FE-7C48CB3CF166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5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18ED88-E263-4EB8-946F-FFA5D478EC7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6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6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CBEF58-278E-4973-8E9D-9DF5A9FA0784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7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26F9A4-27E1-41FA-B0AA-0235A9083EC0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B61777-B7CD-4A09-8AF9-FFFBBD601CF0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3584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710DADB-EDEB-4D5F-B33F-C325DEA97E3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3594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8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EF83F-4A32-4546-8E93-C98F230629E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A4D53-BACB-43BA-9720-F72BC1DD3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en-US" altLang="en-US" sz="6600" b="1" smtClean="0">
                <a:effectLst/>
              </a:rPr>
              <a:t>4.4 Nervous Tissue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11430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2800" b="1">
                <a:solidFill>
                  <a:schemeClr val="tx2"/>
                </a:solidFill>
              </a:rPr>
              <a:t>* L: brain, spinal cord, nerves</a:t>
            </a:r>
          </a:p>
          <a:p>
            <a:r>
              <a:rPr lang="en-US" altLang="en-US" sz="2800" b="1">
                <a:solidFill>
                  <a:schemeClr val="tx2"/>
                </a:solidFill>
              </a:rPr>
              <a:t>* F: transmit information </a:t>
            </a:r>
          </a:p>
        </p:txBody>
      </p:sp>
      <p:pic>
        <p:nvPicPr>
          <p:cNvPr id="1853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>
            <a:fillRect/>
          </a:stretch>
        </p:blipFill>
        <p:spPr bwMode="auto">
          <a:xfrm>
            <a:off x="152400" y="2286000"/>
            <a:ext cx="42116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Picture 1028" descr="nerve 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942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3" name="Rectangle 9"/>
          <p:cNvSpPr>
            <a:spLocks noChangeArrowheads="1"/>
          </p:cNvSpPr>
          <p:nvPr/>
        </p:nvSpPr>
        <p:spPr bwMode="auto">
          <a:xfrm>
            <a:off x="1982788" y="0"/>
            <a:ext cx="5256212" cy="155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87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6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pic>
          <p:nvPicPr>
            <p:cNvPr id="19558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88" name="Rectangle 5"/>
            <p:cNvSpPr>
              <a:spLocks noChangeArrowheads="1"/>
            </p:cNvSpPr>
            <p:nvPr/>
          </p:nvSpPr>
          <p:spPr bwMode="auto">
            <a:xfrm>
              <a:off x="1200" y="0"/>
              <a:ext cx="345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59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5" descr="http://www.gunthersclass.com/T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"/>
            <a:ext cx="9118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6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4" descr="http://rds.yahoo.com/_ylt=A0S020sJLrBK2FMBt8qjzbkF/SIG=132a2tikb/EXP=1253146505/**http%3A/washington.uwc.edu/about/faculty/schaefer_w/TISSUES/nervous_tissu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3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686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4400" b="1" smtClean="0">
                <a:solidFill>
                  <a:schemeClr val="tx2"/>
                </a:solidFill>
                <a:effectLst/>
              </a:rPr>
              <a:t>A. </a:t>
            </a:r>
            <a:r>
              <a:rPr lang="en-US" altLang="en-US" sz="4400" b="1" i="1" smtClean="0">
                <a:solidFill>
                  <a:srgbClr val="FFFF00"/>
                </a:solidFill>
                <a:effectLst/>
              </a:rPr>
              <a:t>Neurons</a:t>
            </a:r>
            <a:endParaRPr lang="en-US" altLang="en-US" i="1" smtClean="0">
              <a:solidFill>
                <a:srgbClr val="FFFF00"/>
              </a:solidFill>
              <a:effectLst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8382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* conduct </a:t>
            </a:r>
            <a:r>
              <a:rPr lang="en-US" sz="2800" b="1" kern="0" dirty="0">
                <a:solidFill>
                  <a:schemeClr val="tx2"/>
                </a:solidFill>
              </a:rPr>
              <a:t>nerve 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(</a:t>
            </a:r>
            <a:r>
              <a:rPr lang="en-US" sz="2800" b="1" kern="0" dirty="0">
                <a:solidFill>
                  <a:schemeClr val="tx2"/>
                </a:solidFill>
              </a:rPr>
              <a:t>electrical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) impulses</a:t>
            </a:r>
            <a:r>
              <a:rPr lang="en-US" sz="2800" kern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fr-FR" sz="2800" b="1" kern="0" dirty="0">
                <a:solidFill>
                  <a:schemeClr val="tx2"/>
                </a:solidFill>
                <a:latin typeface="+mn-lt"/>
              </a:rPr>
              <a:t>* 3 parts:</a:t>
            </a: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  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dendrites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– short, collect signals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  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cell</a:t>
            </a:r>
            <a:r>
              <a:rPr lang="en-US" sz="2800" b="1" i="1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body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– main part, contains nucleus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   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axon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– long, passes on nerve impulses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6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800" b="1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</a:t>
            </a:r>
          </a:p>
        </p:txBody>
      </p:sp>
      <p:pic>
        <p:nvPicPr>
          <p:cNvPr id="186372" name="Picture 3" descr="sf42x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14700"/>
            <a:ext cx="5715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229600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4800" b="1" smtClean="0">
                <a:solidFill>
                  <a:schemeClr val="tx2"/>
                </a:solidFill>
                <a:effectLst/>
              </a:rPr>
              <a:t>B. </a:t>
            </a:r>
            <a:r>
              <a:rPr lang="en-US" altLang="en-US" sz="4800" b="1" i="1" smtClean="0">
                <a:solidFill>
                  <a:srgbClr val="FFFF00"/>
                </a:solidFill>
                <a:effectLst/>
              </a:rPr>
              <a:t>Neuroglia (glial cells)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  * </a:t>
            </a:r>
            <a:r>
              <a:rPr lang="en-US" altLang="en-US" sz="2800" b="1" u="sng" smtClean="0">
                <a:solidFill>
                  <a:schemeClr val="tx2"/>
                </a:solidFill>
                <a:effectLst/>
              </a:rPr>
              <a:t>do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 </a:t>
            </a:r>
            <a:r>
              <a:rPr lang="en-US" altLang="en-US" sz="2800" b="1" u="sng" smtClean="0">
                <a:solidFill>
                  <a:schemeClr val="tx2"/>
                </a:solidFill>
                <a:effectLst/>
              </a:rPr>
              <a:t>not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 conduct nerve impulses</a:t>
            </a:r>
          </a:p>
          <a:p>
            <a:pPr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  * </a:t>
            </a:r>
            <a:r>
              <a:rPr lang="fr-FR" altLang="en-US" sz="2800" b="1" smtClean="0">
                <a:solidFill>
                  <a:schemeClr val="tx2"/>
                </a:solidFill>
                <a:effectLst/>
              </a:rPr>
              <a:t>support, protect, and nourish neurons</a:t>
            </a:r>
          </a:p>
          <a:p>
            <a:pPr>
              <a:buFont typeface="Wingdings" pitchFamily="2" charset="2"/>
              <a:buNone/>
            </a:pPr>
            <a:endParaRPr lang="fr-FR" altLang="en-US" sz="2800" b="1" smtClean="0">
              <a:solidFill>
                <a:schemeClr val="tx2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fr-FR" altLang="en-US" sz="2800" b="1" smtClean="0">
                <a:solidFill>
                  <a:schemeClr val="tx2"/>
                </a:solidFill>
                <a:effectLst/>
              </a:rPr>
              <a:t>     </a:t>
            </a:r>
            <a:endParaRPr lang="en-US" altLang="en-US" sz="2800" b="1" smtClean="0">
              <a:solidFill>
                <a:schemeClr val="tx2"/>
              </a:solidFill>
              <a:effectLst/>
            </a:endParaRPr>
          </a:p>
        </p:txBody>
      </p:sp>
      <p:grpSp>
        <p:nvGrpSpPr>
          <p:cNvPr id="187395" name="Group 3"/>
          <p:cNvGrpSpPr>
            <a:grpSpLocks/>
          </p:cNvGrpSpPr>
          <p:nvPr/>
        </p:nvGrpSpPr>
        <p:grpSpPr bwMode="auto">
          <a:xfrm>
            <a:off x="1295400" y="2133600"/>
            <a:ext cx="6705600" cy="4343400"/>
            <a:chOff x="0" y="0"/>
            <a:chExt cx="5760" cy="4319"/>
          </a:xfrm>
        </p:grpSpPr>
        <p:pic>
          <p:nvPicPr>
            <p:cNvPr id="18739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398" name="Rectangle 5"/>
            <p:cNvSpPr>
              <a:spLocks noChangeArrowheads="1"/>
            </p:cNvSpPr>
            <p:nvPr/>
          </p:nvSpPr>
          <p:spPr bwMode="auto">
            <a:xfrm>
              <a:off x="1152" y="0"/>
              <a:ext cx="3504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87396" name="Oval 6"/>
          <p:cNvSpPr>
            <a:spLocks noChangeArrowheads="1"/>
          </p:cNvSpPr>
          <p:nvPr/>
        </p:nvSpPr>
        <p:spPr bwMode="auto">
          <a:xfrm>
            <a:off x="3886200" y="3505200"/>
            <a:ext cx="2514600" cy="5334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2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neuroglia_cell_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2974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inside 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brain:</a:t>
            </a:r>
            <a:endParaRPr lang="en-US" sz="2800" b="1" i="1" u="sng" kern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microglia 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– support neurons, engulf bacteria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i="1" kern="0" dirty="0" err="1">
                <a:solidFill>
                  <a:srgbClr val="FFFF00"/>
                </a:solidFill>
                <a:latin typeface="+mn-lt"/>
              </a:rPr>
              <a:t>astrocytes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– provide nutrients to neurons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i="1" kern="0" dirty="0" err="1">
                <a:solidFill>
                  <a:srgbClr val="FFFF00"/>
                </a:solidFill>
                <a:latin typeface="+mn-lt"/>
              </a:rPr>
              <a:t>oligodendrocytes</a:t>
            </a:r>
            <a:r>
              <a:rPr lang="en-US" sz="2800" b="1" i="1" kern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– form myelin (insulation)</a:t>
            </a:r>
            <a:endParaRPr lang="en-US" sz="2800" b="1" i="1" u="sng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i="1" u="sng" kern="0" dirty="0">
                <a:solidFill>
                  <a:srgbClr val="FFFF00"/>
                </a:solidFill>
                <a:latin typeface="+mn-lt"/>
              </a:rPr>
              <a:t>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i="1" u="sng" kern="0" dirty="0">
                <a:solidFill>
                  <a:srgbClr val="FFFF00"/>
                </a:solidFill>
                <a:latin typeface="+mn-lt"/>
              </a:rPr>
              <a:t>    </a:t>
            </a:r>
            <a:endParaRPr lang="en-US" sz="2800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1" kern="0" dirty="0">
                <a:solidFill>
                  <a:schemeClr val="tx2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0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82296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* outside brain/spinal cord: </a:t>
            </a:r>
            <a:endParaRPr lang="en-US" altLang="en-US" sz="2800" b="1" i="1" u="sng" smtClean="0">
              <a:solidFill>
                <a:schemeClr val="tx2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   Schwann cells</a:t>
            </a:r>
            <a:r>
              <a:rPr lang="en-US" altLang="en-US" sz="2800" b="1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- surround long axons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gaps between cells = 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nodes of Ranvier</a:t>
            </a:r>
            <a:endParaRPr lang="en-US" altLang="en-US" sz="2800" b="1" smtClean="0">
              <a:solidFill>
                <a:srgbClr val="FFFF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solidFill>
                  <a:schemeClr val="tx2"/>
                </a:solidFill>
                <a:effectLst/>
              </a:rPr>
              <a:t>   produce </a:t>
            </a:r>
            <a:r>
              <a:rPr lang="en-US" altLang="en-US" sz="2800" b="1" i="1" smtClean="0">
                <a:solidFill>
                  <a:srgbClr val="FFFF00"/>
                </a:solidFill>
                <a:effectLst/>
              </a:rPr>
              <a:t>myelin sheath</a:t>
            </a:r>
            <a:r>
              <a:rPr lang="en-US" altLang="en-US" sz="2800" b="1" smtClean="0">
                <a:solidFill>
                  <a:srgbClr val="FFFF00"/>
                </a:solidFill>
                <a:effectLst/>
              </a:rPr>
              <a:t> </a:t>
            </a:r>
            <a:r>
              <a:rPr lang="en-US" altLang="en-US" sz="2800" b="1" smtClean="0">
                <a:solidFill>
                  <a:schemeClr val="tx2"/>
                </a:solidFill>
                <a:effectLst/>
              </a:rPr>
              <a:t>(covering)</a:t>
            </a:r>
          </a:p>
        </p:txBody>
      </p:sp>
      <p:pic>
        <p:nvPicPr>
          <p:cNvPr id="432131" name="Picture 3" descr="0455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0" b="4950"/>
          <a:stretch>
            <a:fillRect/>
          </a:stretch>
        </p:blipFill>
        <p:spPr bwMode="auto">
          <a:xfrm>
            <a:off x="4800600" y="4114800"/>
            <a:ext cx="43434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2" name="Text Box 4"/>
          <p:cNvSpPr txBox="1">
            <a:spLocks noChangeArrowheads="1"/>
          </p:cNvSpPr>
          <p:nvPr/>
        </p:nvSpPr>
        <p:spPr bwMode="auto">
          <a:xfrm>
            <a:off x="4724400" y="5410200"/>
            <a:ext cx="1012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Node </a:t>
            </a:r>
            <a:r>
              <a:rPr lang="en-US" altLang="en-US" b="1">
                <a:solidFill>
                  <a:schemeClr val="tx2"/>
                </a:solidFill>
                <a:latin typeface="Wingdings 3" pitchFamily="18" charset="2"/>
              </a:rPr>
              <a:t>h</a:t>
            </a:r>
            <a:r>
              <a:rPr lang="en-US" altLang="en-US" b="1">
                <a:solidFill>
                  <a:schemeClr val="tx2"/>
                </a:solidFill>
                <a:latin typeface="Times New Roman" pitchFamily="18" charset="0"/>
              </a:rPr>
              <a:t> of Ranvier</a:t>
            </a:r>
          </a:p>
        </p:txBody>
      </p:sp>
      <p:pic>
        <p:nvPicPr>
          <p:cNvPr id="432133" name="Picture 5" descr="04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12776" b="45323"/>
          <a:stretch>
            <a:fillRect/>
          </a:stretch>
        </p:blipFill>
        <p:spPr bwMode="auto">
          <a:xfrm>
            <a:off x="0" y="2667000"/>
            <a:ext cx="480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5" name="Freeform 7"/>
          <p:cNvSpPr>
            <a:spLocks/>
          </p:cNvSpPr>
          <p:nvPr/>
        </p:nvSpPr>
        <p:spPr bwMode="auto">
          <a:xfrm>
            <a:off x="381000" y="1143000"/>
            <a:ext cx="1397000" cy="2743200"/>
          </a:xfrm>
          <a:custGeom>
            <a:avLst/>
            <a:gdLst>
              <a:gd name="T0" fmla="*/ 2147483647 w 880"/>
              <a:gd name="T1" fmla="*/ 0 h 1728"/>
              <a:gd name="T2" fmla="*/ 2147483647 w 880"/>
              <a:gd name="T3" fmla="*/ 2147483647 h 1728"/>
              <a:gd name="T4" fmla="*/ 2147483647 w 880"/>
              <a:gd name="T5" fmla="*/ 2147483647 h 1728"/>
              <a:gd name="T6" fmla="*/ 0 60000 65536"/>
              <a:gd name="T7" fmla="*/ 0 60000 65536"/>
              <a:gd name="T8" fmla="*/ 0 60000 65536"/>
              <a:gd name="T9" fmla="*/ 0 w 880"/>
              <a:gd name="T10" fmla="*/ 0 h 1728"/>
              <a:gd name="T11" fmla="*/ 880 w 880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1728">
                <a:moveTo>
                  <a:pt x="208" y="0"/>
                </a:moveTo>
                <a:cubicBezTo>
                  <a:pt x="104" y="288"/>
                  <a:pt x="0" y="576"/>
                  <a:pt x="112" y="864"/>
                </a:cubicBezTo>
                <a:cubicBezTo>
                  <a:pt x="224" y="1152"/>
                  <a:pt x="552" y="1440"/>
                  <a:pt x="880" y="1728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7" name="Freeform 10"/>
          <p:cNvSpPr>
            <a:spLocks/>
          </p:cNvSpPr>
          <p:nvPr/>
        </p:nvSpPr>
        <p:spPr bwMode="auto">
          <a:xfrm>
            <a:off x="5105400" y="2590800"/>
            <a:ext cx="2730500" cy="2209800"/>
          </a:xfrm>
          <a:custGeom>
            <a:avLst/>
            <a:gdLst>
              <a:gd name="T0" fmla="*/ 0 w 1720"/>
              <a:gd name="T1" fmla="*/ 0 h 1392"/>
              <a:gd name="T2" fmla="*/ 2147483647 w 1720"/>
              <a:gd name="T3" fmla="*/ 2147483647 h 1392"/>
              <a:gd name="T4" fmla="*/ 2147483647 w 1720"/>
              <a:gd name="T5" fmla="*/ 2147483647 h 1392"/>
              <a:gd name="T6" fmla="*/ 0 60000 65536"/>
              <a:gd name="T7" fmla="*/ 0 60000 65536"/>
              <a:gd name="T8" fmla="*/ 0 60000 65536"/>
              <a:gd name="T9" fmla="*/ 0 w 1720"/>
              <a:gd name="T10" fmla="*/ 0 h 1392"/>
              <a:gd name="T11" fmla="*/ 1720 w 1720"/>
              <a:gd name="T12" fmla="*/ 1392 h 13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0" h="1392">
                <a:moveTo>
                  <a:pt x="0" y="0"/>
                </a:moveTo>
                <a:cubicBezTo>
                  <a:pt x="580" y="76"/>
                  <a:pt x="1160" y="152"/>
                  <a:pt x="1440" y="384"/>
                </a:cubicBezTo>
                <a:cubicBezTo>
                  <a:pt x="1720" y="616"/>
                  <a:pt x="1700" y="1004"/>
                  <a:pt x="1680" y="1392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140" name="Freeform 12"/>
          <p:cNvSpPr>
            <a:spLocks/>
          </p:cNvSpPr>
          <p:nvPr/>
        </p:nvSpPr>
        <p:spPr bwMode="auto">
          <a:xfrm>
            <a:off x="7315200" y="2362200"/>
            <a:ext cx="457200" cy="2362200"/>
          </a:xfrm>
          <a:custGeom>
            <a:avLst/>
            <a:gdLst>
              <a:gd name="T0" fmla="*/ 0 w 1632"/>
              <a:gd name="T1" fmla="*/ 0 h 1296"/>
              <a:gd name="T2" fmla="*/ 2147483647 w 1632"/>
              <a:gd name="T3" fmla="*/ 2147483647 h 1296"/>
              <a:gd name="T4" fmla="*/ 2147483647 w 1632"/>
              <a:gd name="T5" fmla="*/ 2147483647 h 1296"/>
              <a:gd name="T6" fmla="*/ 0 60000 65536"/>
              <a:gd name="T7" fmla="*/ 0 60000 65536"/>
              <a:gd name="T8" fmla="*/ 0 60000 65536"/>
              <a:gd name="T9" fmla="*/ 0 w 1632"/>
              <a:gd name="T10" fmla="*/ 0 h 1296"/>
              <a:gd name="T11" fmla="*/ 1632 w 1632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1296">
                <a:moveTo>
                  <a:pt x="0" y="0"/>
                </a:moveTo>
                <a:cubicBezTo>
                  <a:pt x="512" y="12"/>
                  <a:pt x="1024" y="24"/>
                  <a:pt x="1296" y="240"/>
                </a:cubicBezTo>
                <a:cubicBezTo>
                  <a:pt x="1568" y="456"/>
                  <a:pt x="1600" y="876"/>
                  <a:pt x="1632" y="1296"/>
                </a:cubicBezTo>
              </a:path>
            </a:pathLst>
          </a:custGeom>
          <a:noFill/>
          <a:ln w="50800">
            <a:solidFill>
              <a:schemeClr val="accent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2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32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2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2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/>
      <p:bldP spid="432135" grpId="0" animBg="1"/>
      <p:bldP spid="432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6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446"/>
          </a:xfrm>
        </p:grpSpPr>
        <p:pic>
          <p:nvPicPr>
            <p:cNvPr id="190467" name="Picture 3" descr=" 04_14.jpg                                                      0007A02Asue1                           B746AFEA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468" name="Rectangle 4"/>
            <p:cNvSpPr>
              <a:spLocks noChangeArrowheads="1"/>
            </p:cNvSpPr>
            <p:nvPr/>
          </p:nvSpPr>
          <p:spPr bwMode="auto">
            <a:xfrm>
              <a:off x="1905000" y="0"/>
              <a:ext cx="5334000" cy="15240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3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2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4024"/>
          <a:stretch>
            <a:fillRect/>
          </a:stretch>
        </p:blipFill>
        <p:spPr bwMode="auto">
          <a:xfrm>
            <a:off x="-20638" y="533400"/>
            <a:ext cx="91646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538" name="Group 5"/>
          <p:cNvGrpSpPr>
            <a:grpSpLocks/>
          </p:cNvGrpSpPr>
          <p:nvPr/>
        </p:nvGrpSpPr>
        <p:grpSpPr bwMode="auto">
          <a:xfrm>
            <a:off x="0" y="533400"/>
            <a:ext cx="9144000" cy="5715000"/>
            <a:chOff x="0" y="0"/>
            <a:chExt cx="5760" cy="4319"/>
          </a:xfrm>
        </p:grpSpPr>
        <p:pic>
          <p:nvPicPr>
            <p:cNvPr id="19353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540" name="Rectangle 7"/>
            <p:cNvSpPr>
              <a:spLocks noChangeArrowheads="1"/>
            </p:cNvSpPr>
            <p:nvPr/>
          </p:nvSpPr>
          <p:spPr bwMode="auto">
            <a:xfrm>
              <a:off x="1152" y="0"/>
              <a:ext cx="3504" cy="1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31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On-screen Show (4:3)</PresentationFormat>
  <Paragraphs>43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4.4 Nervous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4.4 Nervous Tissue</dc:title>
  <dc:creator>LORI KALE</dc:creator>
  <cp:lastModifiedBy>LORI KALE</cp:lastModifiedBy>
  <cp:revision>1</cp:revision>
  <dcterms:created xsi:type="dcterms:W3CDTF">2014-10-01T15:30:42Z</dcterms:created>
  <dcterms:modified xsi:type="dcterms:W3CDTF">2014-10-01T15:31:25Z</dcterms:modified>
</cp:coreProperties>
</file>