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907BC-0A29-4AFD-A04A-61E23E9C8967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3F094-D350-43E3-B8C8-30EE7DF1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7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2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D6DE379-FB85-4850-9702-15FC74601E3F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1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1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7DB3BC-911B-4E3A-A17C-97137446B8EF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2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2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FF05BEF-DFFC-457C-AFCD-859561F5AA6F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3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3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8DE5716-515B-4F2D-80BE-74447AACAE42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4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4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65BEE5-257E-4B97-9E03-8B2FB3F8EBAD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5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19ACFC2-A576-40AE-80DC-331953FBA86A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6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6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2EC67EE-D5ED-4741-B382-FD1DC1268947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7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D80671-1C20-4DF9-8E74-477A351649DC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8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8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6A55F41-9331-4DC2-AD3C-209F66E43935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9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9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366871F-CC34-4489-A121-315663170CA2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7D838C0-BF78-49D3-A332-FFD2E82DD203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3409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3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ABFEFA6-7F04-4419-93D1-4D387EAE3FAB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7E78E3-F7A4-42D8-A913-CFD70B1C5035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3420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285767A-86A9-4C6B-B3BD-55115BA3A20F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3430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4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4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0CC06CB-3E73-4FA7-8BEB-B1A79ABE327A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5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5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F4F2CB6-8DBC-46F2-8525-CBA31FA65BDC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6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6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08FE259-5137-4108-A858-380997B13D43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7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7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9360DA-AA1F-4A3A-BCB5-0BC617FE5005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86300E-4FE4-4486-819B-43A83A6A4128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029FC61-A121-4839-9D85-CDD1616EA497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3491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590595E-EF78-40D0-A0BA-0FF835C4415A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3502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4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4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889EC30-F519-4212-875A-3FDCC42F1C99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0ECED95-3928-4B81-877A-EED9EB7F82B7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6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6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6C0C4F9-C7C2-4A69-8FFF-CA3A87DC9507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7226A77-C065-43E6-B6CA-FF4C97BB576E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8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8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8089587-773A-43DD-ABEC-E379172EA9CF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9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55B1737-9298-4FB0-B90B-36018C5B40A4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0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0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EE90F0E-E78A-460E-AF52-9E9D0DB232B2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B07F-AF2E-4E1F-A6B7-D24A4720E6E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8C98-0E1E-452A-AC2E-6483F0D6C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1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B07F-AF2E-4E1F-A6B7-D24A4720E6E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8C98-0E1E-452A-AC2E-6483F0D6C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2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B07F-AF2E-4E1F-A6B7-D24A4720E6E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8C98-0E1E-452A-AC2E-6483F0D6C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2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B07F-AF2E-4E1F-A6B7-D24A4720E6E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8C98-0E1E-452A-AC2E-6483F0D6C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4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B07F-AF2E-4E1F-A6B7-D24A4720E6E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8C98-0E1E-452A-AC2E-6483F0D6C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7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B07F-AF2E-4E1F-A6B7-D24A4720E6E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8C98-0E1E-452A-AC2E-6483F0D6C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4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B07F-AF2E-4E1F-A6B7-D24A4720E6E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8C98-0E1E-452A-AC2E-6483F0D6C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1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B07F-AF2E-4E1F-A6B7-D24A4720E6E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8C98-0E1E-452A-AC2E-6483F0D6C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5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B07F-AF2E-4E1F-A6B7-D24A4720E6E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8C98-0E1E-452A-AC2E-6483F0D6C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5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B07F-AF2E-4E1F-A6B7-D24A4720E6E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8C98-0E1E-452A-AC2E-6483F0D6C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6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B07F-AF2E-4E1F-A6B7-D24A4720E6E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8C98-0E1E-452A-AC2E-6483F0D6C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8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CB07F-AF2E-4E1F-A6B7-D24A4720E6EC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28C98-0E1E-452A-AC2E-6483F0D6C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2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839200" cy="2362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6600" b="1" smtClean="0">
                <a:solidFill>
                  <a:schemeClr val="tx2"/>
                </a:solidFill>
                <a:effectLst/>
              </a:rPr>
              <a:t>4.3 Muscular Tissue </a:t>
            </a:r>
          </a:p>
          <a:p>
            <a:pPr>
              <a:buFont typeface="Wingdings" pitchFamily="2" charset="2"/>
              <a:buNone/>
            </a:pPr>
            <a:r>
              <a:rPr lang="en-US" altLang="en-US" sz="3000" b="1" smtClean="0">
                <a:solidFill>
                  <a:schemeClr val="tx2"/>
                </a:solidFill>
                <a:effectLst/>
              </a:rPr>
              <a:t>        * composed of cells called </a:t>
            </a:r>
            <a:r>
              <a:rPr lang="en-US" altLang="en-US" sz="3000" b="1" i="1" smtClean="0">
                <a:solidFill>
                  <a:srgbClr val="FFFF00"/>
                </a:solidFill>
                <a:effectLst/>
              </a:rPr>
              <a:t>muscle fibers</a:t>
            </a:r>
          </a:p>
          <a:p>
            <a:pPr>
              <a:buFont typeface="Wingdings" pitchFamily="2" charset="2"/>
              <a:buNone/>
            </a:pPr>
            <a:r>
              <a:rPr lang="en-US" altLang="en-US" sz="3000" b="1" i="1" smtClean="0">
                <a:solidFill>
                  <a:srgbClr val="FFFF00"/>
                </a:solidFill>
                <a:effectLst/>
              </a:rPr>
              <a:t>        </a:t>
            </a:r>
            <a:r>
              <a:rPr lang="en-US" altLang="en-US" sz="3000" b="1" smtClean="0">
                <a:solidFill>
                  <a:schemeClr val="tx2"/>
                </a:solidFill>
                <a:effectLst/>
              </a:rPr>
              <a:t>* specialized for contraction</a:t>
            </a:r>
          </a:p>
          <a:p>
            <a:pPr>
              <a:buFont typeface="Wingdings" pitchFamily="2" charset="2"/>
              <a:buNone/>
            </a:pPr>
            <a:r>
              <a:rPr lang="en-US" altLang="en-US" sz="3000" b="1" smtClean="0">
                <a:solidFill>
                  <a:schemeClr val="tx2"/>
                </a:solidFill>
                <a:effectLst/>
              </a:rPr>
              <a:t>        </a:t>
            </a:r>
            <a:endParaRPr lang="fr-FR" altLang="en-US" sz="3000" smtClean="0">
              <a:solidFill>
                <a:schemeClr val="tx2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fr-FR" altLang="en-US" b="1" smtClean="0">
                <a:solidFill>
                  <a:schemeClr val="tx2"/>
                </a:solidFill>
                <a:effectLst/>
              </a:rPr>
              <a:t>        </a:t>
            </a:r>
            <a:endParaRPr lang="en-US" altLang="en-US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51555" name="Picture 2" descr="http://rds.yahoo.com/_ylt=A0S02007LLBKIqsAotyjzbkF/SIG=123heghea/EXP=1253146043/**http%3A/www.umm.edu/graphics/images/en/19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55245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6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5" descr="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71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7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9638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6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7" descr="skeld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3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5" descr="skelb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2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868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2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382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4400" b="1" smtClean="0">
                <a:solidFill>
                  <a:schemeClr val="tx2"/>
                </a:solidFill>
                <a:effectLst/>
              </a:rPr>
              <a:t>B. </a:t>
            </a:r>
            <a:r>
              <a:rPr lang="en-US" altLang="en-US" sz="4400" b="1" i="1" smtClean="0">
                <a:solidFill>
                  <a:srgbClr val="FFFF00"/>
                </a:solidFill>
                <a:effectLst/>
              </a:rPr>
              <a:t>Smooth Muscle</a:t>
            </a:r>
            <a:endParaRPr lang="en-US" altLang="en-US" sz="2400" i="1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1658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6"/>
          <a:stretch>
            <a:fillRect/>
          </a:stretch>
        </p:blipFill>
        <p:spPr bwMode="auto">
          <a:xfrm>
            <a:off x="0" y="3276600"/>
            <a:ext cx="91551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1066800"/>
            <a:ext cx="838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600" b="1" kern="0" dirty="0">
                <a:solidFill>
                  <a:schemeClr val="tx2"/>
                </a:solidFill>
                <a:latin typeface="+mn-lt"/>
              </a:rPr>
              <a:t>   * D: no striations, spindle shaped, one nucleus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600" b="1" kern="0" dirty="0">
                <a:solidFill>
                  <a:schemeClr val="tx2"/>
                </a:solidFill>
                <a:latin typeface="+mn-lt"/>
              </a:rPr>
              <a:t>   * L: walls of hollow organs, blood vessels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600" b="1" kern="0" dirty="0">
                <a:solidFill>
                  <a:schemeClr val="tx2"/>
                </a:solidFill>
                <a:latin typeface="+mn-lt"/>
              </a:rPr>
              <a:t>   * F: involuntary, moves substances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600" b="1" kern="0" dirty="0">
                <a:solidFill>
                  <a:schemeClr val="tx2"/>
                </a:solidFill>
                <a:latin typeface="+mn-lt"/>
              </a:rPr>
              <a:t>          (slow, wavelike contractions)</a:t>
            </a:r>
            <a:r>
              <a:rPr lang="en-US" sz="2600" kern="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91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2151" r="1437" b="6151"/>
          <a:stretch>
            <a:fillRect/>
          </a:stretch>
        </p:blipFill>
        <p:spPr bwMode="auto">
          <a:xfrm>
            <a:off x="0" y="457200"/>
            <a:ext cx="90392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0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8"/>
          <p:cNvGrpSpPr>
            <a:grpSpLocks/>
          </p:cNvGrpSpPr>
          <p:nvPr/>
        </p:nvGrpSpPr>
        <p:grpSpPr bwMode="auto">
          <a:xfrm>
            <a:off x="152400" y="0"/>
            <a:ext cx="8763000" cy="6743700"/>
            <a:chOff x="96" y="0"/>
            <a:chExt cx="5520" cy="4248"/>
          </a:xfrm>
        </p:grpSpPr>
        <p:pic>
          <p:nvPicPr>
            <p:cNvPr id="167939" name="Picture 2" descr="smooth muscle ol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08"/>
              <a:ext cx="5520" cy="4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940" name="Rectangle 7"/>
            <p:cNvSpPr>
              <a:spLocks noChangeArrowheads="1"/>
            </p:cNvSpPr>
            <p:nvPr/>
          </p:nvSpPr>
          <p:spPr bwMode="auto">
            <a:xfrm>
              <a:off x="1152" y="0"/>
              <a:ext cx="350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74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9"/>
          <a:stretch>
            <a:fillRect/>
          </a:stretch>
        </p:blipFill>
        <p:spPr bwMode="auto">
          <a:xfrm>
            <a:off x="-42863" y="1371600"/>
            <a:ext cx="91868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 descr="smoothmuscl"/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963"/>
            <a:ext cx="9144000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7" name="Picture 7" descr="9.21 Arrangement of smooth m…                                  0000032BAnatomy                        AB89E6CB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14333" r="70042" b="60168"/>
          <a:stretch>
            <a:fillRect/>
          </a:stretch>
        </p:blipFill>
        <p:spPr bwMode="auto">
          <a:xfrm>
            <a:off x="5791200" y="457200"/>
            <a:ext cx="29702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7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9507-06-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6296025" cy="6858000"/>
          </a:xfrm>
          <a:prstGeom prst="rect">
            <a:avLst/>
          </a:prstGeom>
          <a:noFill/>
          <a:effectLst>
            <a:outerShdw dist="35921" dir="2700000" algn="ctr" rotWithShape="0">
              <a:srgbClr val="003366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669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4" descr="http://io.uwinnipeg.ca/~simmons/1115/cm1503/15lab404/1115smooth_mu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8056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4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57200"/>
            <a:ext cx="91503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2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3" descr="smooth muscle 2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9129713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59" name="Freeform 6"/>
          <p:cNvSpPr>
            <a:spLocks/>
          </p:cNvSpPr>
          <p:nvPr/>
        </p:nvSpPr>
        <p:spPr bwMode="auto">
          <a:xfrm>
            <a:off x="5375275" y="4465638"/>
            <a:ext cx="3175" cy="0"/>
          </a:xfrm>
          <a:custGeom>
            <a:avLst/>
            <a:gdLst>
              <a:gd name="T0" fmla="*/ 0 w 2647"/>
              <a:gd name="T1" fmla="*/ 0 h 1"/>
              <a:gd name="T2" fmla="*/ 2646 w 2647"/>
              <a:gd name="T3" fmla="*/ 0 h 1"/>
              <a:gd name="T4" fmla="*/ 0 60000 65536"/>
              <a:gd name="T5" fmla="*/ 0 60000 65536"/>
              <a:gd name="T6" fmla="*/ 0 w 2647"/>
              <a:gd name="T7" fmla="*/ 0 h 1"/>
              <a:gd name="T8" fmla="*/ 2647 w 2647"/>
              <a:gd name="T9" fmla="*/ 0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4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9" descr="a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106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6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4400" b="1" smtClean="0">
                <a:solidFill>
                  <a:schemeClr val="tx2"/>
                </a:solidFill>
                <a:effectLst/>
              </a:rPr>
              <a:t>C. </a:t>
            </a:r>
            <a:r>
              <a:rPr lang="en-US" altLang="en-US" sz="4400" b="1" i="1" smtClean="0">
                <a:solidFill>
                  <a:srgbClr val="FFFF00"/>
                </a:solidFill>
                <a:effectLst/>
              </a:rPr>
              <a:t>Cardiac Muscle</a:t>
            </a:r>
            <a:endParaRPr lang="en-US" altLang="en-US" b="1" i="1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1761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9"/>
          <a:stretch>
            <a:fillRect/>
          </a:stretch>
        </p:blipFill>
        <p:spPr bwMode="auto">
          <a:xfrm>
            <a:off x="0" y="3581400"/>
            <a:ext cx="91328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1143000"/>
            <a:ext cx="8610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  * D: striated, branched, one nucleus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          between cardiac cells = </a:t>
            </a:r>
            <a:r>
              <a:rPr lang="en-US" sz="2800" b="1" i="1" kern="0" dirty="0">
                <a:solidFill>
                  <a:srgbClr val="FFFF00"/>
                </a:solidFill>
                <a:latin typeface="+mn-lt"/>
              </a:rPr>
              <a:t>intercalated disc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  * L: heart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  * F: involuntary, pumps blood</a:t>
            </a:r>
          </a:p>
        </p:txBody>
      </p:sp>
    </p:spTree>
    <p:extLst>
      <p:ext uri="{BB962C8B-B14F-4D97-AF65-F5344CB8AC3E}">
        <p14:creationId xmlns:p14="http://schemas.microsoft.com/office/powerpoint/2010/main" val="30892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t="49042" r="1520" b="4108"/>
          <a:stretch>
            <a:fillRect/>
          </a:stretch>
        </p:blipFill>
        <p:spPr bwMode="auto">
          <a:xfrm>
            <a:off x="0" y="609600"/>
            <a:ext cx="91900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4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78" name="Group 9"/>
          <p:cNvGrpSpPr>
            <a:grpSpLocks/>
          </p:cNvGrpSpPr>
          <p:nvPr/>
        </p:nvGrpSpPr>
        <p:grpSpPr bwMode="auto">
          <a:xfrm>
            <a:off x="0" y="0"/>
            <a:ext cx="8686800" cy="6686550"/>
            <a:chOff x="0" y="0"/>
            <a:chExt cx="5472" cy="4212"/>
          </a:xfrm>
        </p:grpSpPr>
        <p:pic>
          <p:nvPicPr>
            <p:cNvPr id="178179" name="Picture 2" descr="cardiac muscle ol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16"/>
              <a:ext cx="5328" cy="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818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656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28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2" name="Group 3"/>
          <p:cNvGrpSpPr>
            <a:grpSpLocks/>
          </p:cNvGrpSpPr>
          <p:nvPr/>
        </p:nvGrpSpPr>
        <p:grpSpPr bwMode="auto">
          <a:xfrm>
            <a:off x="0" y="685800"/>
            <a:ext cx="9032875" cy="5562600"/>
            <a:chOff x="0" y="685800"/>
            <a:chExt cx="9032783" cy="5562600"/>
          </a:xfrm>
        </p:grpSpPr>
        <p:pic>
          <p:nvPicPr>
            <p:cNvPr id="17920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90" t="6818" b="62500"/>
            <a:stretch>
              <a:fillRect/>
            </a:stretch>
          </p:blipFill>
          <p:spPr bwMode="auto">
            <a:xfrm>
              <a:off x="0" y="685800"/>
              <a:ext cx="9032783" cy="556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0" y="6096000"/>
              <a:ext cx="1295387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9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http://rds.yahoo.com/_ylt=A0S020mKLLBKyfEAy4qjzbkF/SIG=12th8dgoj/EXP=1253146122/**http%3A/io.uwinnipeg.ca/~simmons/1115/cm1503/15lab404/1115cardiac_mu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6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763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3000" b="1" smtClean="0">
                <a:solidFill>
                  <a:schemeClr val="tx2"/>
                </a:solidFill>
                <a:effectLst/>
              </a:rPr>
              <a:t>* 3 types:</a:t>
            </a:r>
          </a:p>
          <a:p>
            <a:pPr>
              <a:buFont typeface="Wingdings" pitchFamily="2" charset="2"/>
              <a:buNone/>
            </a:pPr>
            <a:endParaRPr lang="en-US" altLang="en-US" sz="3000" b="1" smtClean="0">
              <a:solidFill>
                <a:schemeClr val="tx2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endParaRPr lang="fr-FR" altLang="en-US" sz="3000" smtClean="0">
              <a:solidFill>
                <a:schemeClr val="tx2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fr-FR" altLang="en-US" b="1" smtClean="0">
                <a:solidFill>
                  <a:schemeClr val="tx2"/>
                </a:solidFill>
                <a:effectLst/>
              </a:rPr>
              <a:t>        </a:t>
            </a:r>
            <a:endParaRPr lang="en-US" altLang="en-US" smtClean="0">
              <a:solidFill>
                <a:schemeClr val="tx2"/>
              </a:solidFill>
              <a:effectLst/>
            </a:endParaRPr>
          </a:p>
        </p:txBody>
      </p:sp>
      <p:pic>
        <p:nvPicPr>
          <p:cNvPr id="4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t="49081" r="13127" b="2840"/>
          <a:stretch>
            <a:fillRect/>
          </a:stretch>
        </p:blipFill>
        <p:spPr bwMode="auto">
          <a:xfrm>
            <a:off x="1143000" y="3657600"/>
            <a:ext cx="37496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2003"/>
          <a:stretch>
            <a:fillRect/>
          </a:stretch>
        </p:blipFill>
        <p:spPr bwMode="auto">
          <a:xfrm>
            <a:off x="5715000" y="3276600"/>
            <a:ext cx="30892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8" r="-772" b="52003"/>
          <a:stretch>
            <a:fillRect/>
          </a:stretch>
        </p:blipFill>
        <p:spPr bwMode="auto">
          <a:xfrm>
            <a:off x="2743200" y="381000"/>
            <a:ext cx="27892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71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5" descr="04-11b_MuscleTissue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13792" r="17101" b="20689"/>
          <a:stretch>
            <a:fillRect/>
          </a:stretch>
        </p:blipFill>
        <p:spPr bwMode="auto">
          <a:xfrm>
            <a:off x="1219200" y="0"/>
            <a:ext cx="6808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9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9638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0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18"/>
          <a:stretch>
            <a:fillRect/>
          </a:stretch>
        </p:blipFill>
        <p:spPr bwMode="auto">
          <a:xfrm>
            <a:off x="228600" y="-28575"/>
            <a:ext cx="8686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8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22" name="Group 6"/>
          <p:cNvGrpSpPr>
            <a:grpSpLocks/>
          </p:cNvGrpSpPr>
          <p:nvPr/>
        </p:nvGrpSpPr>
        <p:grpSpPr bwMode="auto">
          <a:xfrm>
            <a:off x="0" y="609600"/>
            <a:ext cx="9144000" cy="4945063"/>
            <a:chOff x="0" y="609600"/>
            <a:chExt cx="9144000" cy="4944824"/>
          </a:xfrm>
        </p:grpSpPr>
        <p:pic>
          <p:nvPicPr>
            <p:cNvPr id="184323" name="Picture 6" descr="10T01a_MuscleComparison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9600"/>
              <a:ext cx="9144000" cy="4944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24" name="Rectangle 4"/>
            <p:cNvSpPr>
              <a:spLocks noChangeArrowheads="1"/>
            </p:cNvSpPr>
            <p:nvPr/>
          </p:nvSpPr>
          <p:spPr bwMode="auto">
            <a:xfrm>
              <a:off x="0" y="685800"/>
              <a:ext cx="9144000" cy="533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25" name="Rectangle 5"/>
            <p:cNvSpPr>
              <a:spLocks noChangeArrowheads="1"/>
            </p:cNvSpPr>
            <p:nvPr/>
          </p:nvSpPr>
          <p:spPr bwMode="auto">
            <a:xfrm>
              <a:off x="0" y="5181600"/>
              <a:ext cx="9144000" cy="3048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6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en-US" sz="4400" b="1" smtClean="0">
                <a:solidFill>
                  <a:schemeClr val="tx2"/>
                </a:solidFill>
                <a:effectLst/>
              </a:rPr>
              <a:t>A</a:t>
            </a:r>
            <a:r>
              <a:rPr lang="fr-FR" altLang="en-US" sz="4400" b="1" i="1" smtClean="0">
                <a:solidFill>
                  <a:schemeClr val="tx2"/>
                </a:solidFill>
                <a:effectLst/>
              </a:rPr>
              <a:t>. </a:t>
            </a:r>
            <a:r>
              <a:rPr lang="fr-FR" altLang="en-US" sz="4400" b="1" i="1" smtClean="0">
                <a:solidFill>
                  <a:srgbClr val="FFFF00"/>
                </a:solidFill>
                <a:effectLst/>
              </a:rPr>
              <a:t>Skeletal Muscle</a:t>
            </a:r>
            <a:endParaRPr lang="en-US" altLang="en-US" sz="4400" b="1" i="1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154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8"/>
          <a:stretch>
            <a:fillRect/>
          </a:stretch>
        </p:blipFill>
        <p:spPr bwMode="auto">
          <a:xfrm>
            <a:off x="0" y="3124200"/>
            <a:ext cx="914400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143000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kern="0" dirty="0">
                <a:solidFill>
                  <a:schemeClr val="tx2"/>
                </a:solidFill>
                <a:latin typeface="+mn-lt"/>
              </a:rPr>
              <a:t>   </a:t>
            </a: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*  D: striated, cylindrical, multinucleated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   *  L: </a:t>
            </a:r>
            <a:r>
              <a:rPr lang="en-US" sz="2700" b="1" kern="0" dirty="0">
                <a:solidFill>
                  <a:schemeClr val="tx2"/>
                </a:solidFill>
                <a:latin typeface="+mn-lt"/>
              </a:rPr>
              <a:t>skeletal muscles (attached to bones)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   *  F: voluntary, moves body parts</a:t>
            </a:r>
          </a:p>
        </p:txBody>
      </p:sp>
    </p:spTree>
    <p:extLst>
      <p:ext uri="{BB962C8B-B14F-4D97-AF65-F5344CB8AC3E}">
        <p14:creationId xmlns:p14="http://schemas.microsoft.com/office/powerpoint/2010/main" val="223370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0" name="Group 6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pic>
          <p:nvPicPr>
            <p:cNvPr id="15565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652" name="Rectangle 5"/>
            <p:cNvSpPr>
              <a:spLocks noChangeArrowheads="1"/>
            </p:cNvSpPr>
            <p:nvPr/>
          </p:nvSpPr>
          <p:spPr bwMode="auto">
            <a:xfrm>
              <a:off x="1152" y="0"/>
              <a:ext cx="350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56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" t="1300" r="1625" b="51486"/>
          <a:stretch>
            <a:fillRect/>
          </a:stretch>
        </p:blipFill>
        <p:spPr bwMode="auto">
          <a:xfrm>
            <a:off x="15875" y="685800"/>
            <a:ext cx="91281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6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1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http://io.uwinnipeg.ca/~simmons/1115/cm1503/15lab404/1115skeletal_mu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5295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6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6" descr="04-11a_MuscleTissue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0" t="13792" r="14400" b="20689"/>
          <a:stretch>
            <a:fillRect/>
          </a:stretch>
        </p:blipFill>
        <p:spPr bwMode="auto">
          <a:xfrm>
            <a:off x="1219200" y="0"/>
            <a:ext cx="6946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1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On-screen Show (4:3)</PresentationFormat>
  <Paragraphs>51</Paragraphs>
  <Slides>33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KALE</dc:creator>
  <cp:lastModifiedBy>LORI KALE</cp:lastModifiedBy>
  <cp:revision>1</cp:revision>
  <dcterms:created xsi:type="dcterms:W3CDTF">2014-10-01T15:26:38Z</dcterms:created>
  <dcterms:modified xsi:type="dcterms:W3CDTF">2014-10-01T15:27:21Z</dcterms:modified>
</cp:coreProperties>
</file>