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C9C38-A92F-4E07-BCDC-B55C9D64F53D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D93FE-46A1-4923-903E-C919DEACC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5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25E971EE-3709-475F-BC94-02C112A970A2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F6CF76-DABD-46C3-A1D0-1780D006B168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B45624-F0CD-431A-A387-7B1946ADCB41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275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678905-5FA3-41AD-BDE5-D67AB96C842C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08A61B-C4C1-4475-B955-0BC47EEEE12D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31FCA7-DA3B-4D40-B34D-B8066D1166FD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78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F9E6E8-DB3F-4F4D-9C64-595E5325F3A4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7C70B76-2EE0-4DE8-A6F1-C8AE6DB4C499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E6E382-B831-4B1C-A5AC-C52AF4E87AA2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81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07BE1D-5DDF-4A0C-9367-181D50F598F3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79A40D-0D71-42A6-A323-1CDF1E6E12C5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6BC33DD9-3E35-417C-908F-8CAAA225CC64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2DBDB0-9E84-4571-AF31-738BA8C0CAC3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84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E24EFB-A7DC-4FA9-A136-F7DAAF58C9E9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285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762F81-BFE4-4DA7-B483-DADAD3C2FB3A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9E9CDD-9642-46FD-84DF-69788D6F59C5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87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B151A8-2BC6-458C-B407-4553DD82407B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26DA0B-6B7B-451B-82BE-F34C55DA37FC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C889C3-749A-4EB5-84CD-D80F50347D3D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9F4EBA-40BC-4002-9A20-1CE41EB77732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657C6A8-45C7-4002-9E8D-5B2AAEA47AC7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292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5C61BA-AA98-4060-9101-11A944F7D554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7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CB06A96B-8A67-4A2B-841F-A4C9BCCDEC0B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E09E35-4BDC-4848-982A-C1076139554F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294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E44F49-25F1-4721-8F56-C1F80818F401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295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CFA8367-F34E-4595-8A9F-DECDA1EC18C2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2969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C2152B-6808-4212-950A-16638ABEC6DD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11C723-8877-49D0-A40D-1CFB7388FF54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0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8907F396-B768-44F4-9E5E-0EC677E396E2}" type="slidenum">
              <a:rPr lang="en-US" altLang="en-US" sz="1200"/>
              <a:pPr algn="r"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1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BCA7237A-DAA0-4334-AD01-B74D714C53DA}" type="slidenum">
              <a:rPr lang="en-US" altLang="en-US" sz="1200"/>
              <a:pPr algn="r"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58F1BD-20A8-46C7-BE66-419645038D07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A84DB4-46E6-49E8-9F4F-491E0B3C3A32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A1D805-8CCC-4841-8A45-D7AE95272565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8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4C85B219-EBE6-4982-9613-C1B06811B5A2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17B5F09-0508-4D27-A754-4C202171DE54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F83203-1A9A-419D-917C-7DA54A03A885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3AE1FC-FFE4-44AA-8F56-7AE5A936FA50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1CFF98-A0C2-44E5-9B0B-2C725A9987BF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1AD402-83F1-4C8E-8E40-8FA250603FB0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B68219-31FC-4866-A046-5F5DD42E92A3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3112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FD1315-BF83-42E8-BBCD-E582B32BDCD4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9360AA-EA45-427C-8C4D-2A25252B7DD6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  <p:sp>
        <p:nvSpPr>
          <p:cNvPr id="313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20B50AB-1AF3-4745-92D0-036EC11A387B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352393-D25E-431E-A77F-EDF3F8A05C8B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C5C2A3-1D09-412B-9A33-A0BFC0C99C3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E38E0A-C50D-4497-91AC-7DF970340F53}" type="slidenum">
              <a:rPr lang="en-US" altLang="en-US" smtClean="0"/>
              <a:pPr/>
              <a:t>63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B4CD25D-7EC3-4D95-A2E5-ABC3DDBF5BDC}" type="slidenum">
              <a:rPr lang="en-US" altLang="en-US" smtClean="0"/>
              <a:pPr/>
              <a:t>64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57275F-C02A-4300-9BF6-7813FF65EDD1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  <p:sp>
        <p:nvSpPr>
          <p:cNvPr id="318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F384B49-24A1-4005-B283-851FBABA5653}" type="slidenum">
              <a:rPr lang="en-US" altLang="en-US" smtClean="0"/>
              <a:pPr/>
              <a:t>66</a:t>
            </a:fld>
            <a:endParaRPr lang="en-US" altLang="en-US" smtClean="0"/>
          </a:p>
        </p:txBody>
      </p:sp>
      <p:sp>
        <p:nvSpPr>
          <p:cNvPr id="319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A3499A2-2EE5-4061-A68B-523F2AE6FFBF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9AAB88-D473-45D5-96ED-AFA5A19CC5FA}" type="slidenum">
              <a:rPr lang="en-US" altLang="en-US" smtClean="0"/>
              <a:pPr/>
              <a:t>68</a:t>
            </a:fld>
            <a:endParaRPr lang="en-US" altLang="en-US" smtClean="0"/>
          </a:p>
        </p:txBody>
      </p:sp>
      <p:sp>
        <p:nvSpPr>
          <p:cNvPr id="3215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2DAEC7-424E-4ED4-9067-9C0B71904F34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CE0EBF-CD10-427E-A92D-BFBB753CEDD4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3FF6EE-C355-4C96-82EA-DC17E6BCC20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5070D4-7DF8-4F8A-849A-1932D44E8C1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734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9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7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7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3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3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0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6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1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1FB-3E2C-4E58-9F34-F5343F1E0087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D704A-D17E-4363-9849-8503A0A0D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3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89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areolar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 t="12312" b="13818"/>
          <a:stretch>
            <a:fillRect/>
          </a:stretch>
        </p:blipFill>
        <p:spPr bwMode="auto">
          <a:xfrm>
            <a:off x="1066800" y="304800"/>
            <a:ext cx="64770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Fibrous Connective Tissue: Loose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5086"/>
          <a:stretch>
            <a:fillRect/>
          </a:stretch>
        </p:blipFill>
        <p:spPr bwMode="auto">
          <a:xfrm>
            <a:off x="122208" y="1295400"/>
            <a:ext cx="88392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3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457200" y="3048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</a:t>
            </a:r>
            <a:r>
              <a:rPr lang="en-US" sz="36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adipose</a:t>
            </a: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* insulation, protection, energy storage (</a:t>
            </a:r>
            <a:r>
              <a:rPr lang="en-US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92163" name="Picture 7" descr="I:\MEDIA\1703\170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 r="6123" b="23843"/>
          <a:stretch>
            <a:fillRect/>
          </a:stretch>
        </p:blipFill>
        <p:spPr bwMode="auto">
          <a:xfrm>
            <a:off x="762000" y="1828800"/>
            <a:ext cx="782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Connective Tissue Proper: Loose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b="4041"/>
          <a:stretch>
            <a:fillRect/>
          </a:stretch>
        </p:blipFill>
        <p:spPr bwMode="auto">
          <a:xfrm>
            <a:off x="152400" y="914400"/>
            <a:ext cx="89154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553200"/>
            <a:ext cx="441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524000"/>
            <a:chExt cx="7924800" cy="5332413"/>
          </a:xfrm>
        </p:grpSpPr>
        <p:pic>
          <p:nvPicPr>
            <p:cNvPr id="942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0"/>
              <a:ext cx="7924800" cy="533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717040" y="1524000"/>
              <a:ext cx="4756256" cy="1197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5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\\Pro 200 nt\d-jazzdr\1085 Anatomy\chapter 4\adip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55833" b="21086"/>
          <a:stretch>
            <a:fillRect/>
          </a:stretch>
        </p:blipFill>
        <p:spPr bwMode="auto">
          <a:xfrm>
            <a:off x="1600200" y="762000"/>
            <a:ext cx="57912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5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9625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28800" y="0"/>
              <a:ext cx="5638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9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972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81200" y="0"/>
              <a:ext cx="541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16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0" descr="Adipos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5775"/>
            <a:ext cx="84296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81000" y="152400"/>
            <a:ext cx="876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2. </a:t>
            </a:r>
            <a:r>
              <a:rPr lang="en-US" altLang="en-US" sz="4000" b="1" i="1">
                <a:solidFill>
                  <a:srgbClr val="FFFF00"/>
                </a:solidFill>
              </a:rPr>
              <a:t>dense connective tissue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4000" b="1" i="1">
                <a:solidFill>
                  <a:srgbClr val="FFFF00"/>
                </a:solidFill>
              </a:rPr>
              <a:t>  </a:t>
            </a:r>
            <a:r>
              <a:rPr lang="en-US" altLang="en-US" sz="2600" b="1">
                <a:solidFill>
                  <a:schemeClr val="tx2"/>
                </a:solidFill>
              </a:rPr>
              <a:t>* contains many collagen fibers packed together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fr-FR" altLang="en-US" sz="4000" b="1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09600" y="9906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933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6" b="6146"/>
          <a:stretch>
            <a:fillRect/>
          </a:stretch>
        </p:blipFill>
        <p:spPr bwMode="auto">
          <a:xfrm>
            <a:off x="2209800" y="1752600"/>
            <a:ext cx="49530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4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0"/>
            <a:ext cx="8686800" cy="91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4.2 Connective Tissue 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914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 sz="1200" b="1">
              <a:solidFill>
                <a:schemeClr val="tx2"/>
              </a:solidFill>
            </a:endParaRPr>
          </a:p>
          <a:p>
            <a:r>
              <a:rPr lang="en-US" altLang="en-US" sz="2600" b="1">
                <a:solidFill>
                  <a:schemeClr val="tx2"/>
                </a:solidFill>
              </a:rPr>
              <a:t>* most abundant and widely distributed tissue</a:t>
            </a:r>
            <a:endParaRPr lang="en-US" altLang="en-US" sz="2600"/>
          </a:p>
          <a:p>
            <a:endParaRPr lang="en-US" altLang="en-US" sz="1200"/>
          </a:p>
        </p:txBody>
      </p:sp>
      <p:pic>
        <p:nvPicPr>
          <p:cNvPr id="5" name="Picture 4" descr="W9507-06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52600"/>
            <a:ext cx="4356100" cy="5105400"/>
          </a:xfrm>
          <a:prstGeom prst="rect">
            <a:avLst/>
          </a:prstGeom>
          <a:noFill/>
          <a:effectLst>
            <a:outerShdw dist="35921" dir="2700000" algn="ctr" rotWithShape="0">
              <a:srgbClr val="003366"/>
            </a:outerShdw>
          </a:effectLst>
        </p:spPr>
      </p:pic>
    </p:spTree>
    <p:extLst>
      <p:ext uri="{BB962C8B-B14F-4D97-AF65-F5344CB8AC3E}">
        <p14:creationId xmlns:p14="http://schemas.microsoft.com/office/powerpoint/2010/main" val="40030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04800" y="3048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a. </a:t>
            </a:r>
            <a:r>
              <a:rPr lang="en-US" altLang="en-US" sz="3600" b="1" i="1">
                <a:solidFill>
                  <a:srgbClr val="FFFF00"/>
                </a:solidFill>
              </a:rPr>
              <a:t>dense regular</a:t>
            </a:r>
            <a:r>
              <a:rPr lang="en-US" altLang="en-US" sz="3600" b="1" i="1">
                <a:solidFill>
                  <a:schemeClr val="tx2"/>
                </a:solidFill>
              </a:rPr>
              <a:t> </a:t>
            </a:r>
            <a:endParaRPr lang="en-US" altLang="en-US" sz="36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* bundles of fibers are parallel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* tendons (M      B)      ligaments (B      B)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fr-FR" altLang="en-US" sz="1000" b="1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09600" y="1066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0356" name="Picture 2" descr="\\Pro 200 nt\d-jazzdr\1085 Anatomy\chapter 4\densereg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5"/>
          <a:stretch>
            <a:fillRect/>
          </a:stretch>
        </p:blipFill>
        <p:spPr bwMode="auto">
          <a:xfrm>
            <a:off x="5964238" y="3578225"/>
            <a:ext cx="3179762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6" descr="I:\MEDIA\1703\170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r="12906" b="29652"/>
          <a:stretch>
            <a:fillRect/>
          </a:stretch>
        </p:blipFill>
        <p:spPr bwMode="auto">
          <a:xfrm>
            <a:off x="381000" y="1981200"/>
            <a:ext cx="54149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124200" y="1600200"/>
            <a:ext cx="4572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7086600" y="1600200"/>
            <a:ext cx="457200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083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Fibrous Connective Tissue: Dense Regular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4024"/>
          <a:stretch>
            <a:fillRect/>
          </a:stretch>
        </p:blipFill>
        <p:spPr bwMode="auto">
          <a:xfrm>
            <a:off x="152400" y="914400"/>
            <a:ext cx="89154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553200"/>
            <a:ext cx="434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/>
          </p:cNvSpPr>
          <p:nvPr/>
        </p:nvSpPr>
        <p:spPr bwMode="auto">
          <a:xfrm>
            <a:off x="609600" y="10668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828800" y="1447800"/>
            <a:chExt cx="6096775" cy="4571525"/>
          </a:xfrm>
        </p:grpSpPr>
        <p:pic>
          <p:nvPicPr>
            <p:cNvPr id="10240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447800"/>
              <a:ext cx="6096775" cy="45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5" name="Rectangle 12"/>
            <p:cNvSpPr>
              <a:spLocks noChangeArrowheads="1"/>
            </p:cNvSpPr>
            <p:nvPr/>
          </p:nvSpPr>
          <p:spPr bwMode="auto">
            <a:xfrm>
              <a:off x="3124200" y="1447800"/>
              <a:ext cx="3581400" cy="762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29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1034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76400" y="0"/>
              <a:ext cx="5486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1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3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1044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981200" y="0"/>
              <a:ext cx="5410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Dense%20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81000"/>
            <a:ext cx="7747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0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6499" name="Picture 2" descr="Dense CT o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0"/>
              <a:ext cx="6172200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07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S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916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04800" y="304800"/>
            <a:ext cx="883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b.</a:t>
            </a:r>
            <a:r>
              <a:rPr lang="en-US" altLang="en-US" sz="3600" b="1" i="1">
                <a:solidFill>
                  <a:srgbClr val="FFFF00"/>
                </a:solidFill>
              </a:rPr>
              <a:t> dense irregular </a:t>
            </a:r>
            <a:endParaRPr lang="en-US" altLang="en-US" sz="36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* bundles of fibers run in different directions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* inner layer of skin (dermis)</a:t>
            </a:r>
            <a:endParaRPr lang="fr-FR" altLang="en-US" sz="1000" b="1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09600" y="1066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8548" name="Picture 2" descr="\\Pro 200 nt\d-jazzdr\1085 Anatomy\chapter 4\denseirreg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9"/>
          <a:stretch>
            <a:fillRect/>
          </a:stretch>
        </p:blipFill>
        <p:spPr bwMode="auto">
          <a:xfrm>
            <a:off x="5562600" y="2965450"/>
            <a:ext cx="32766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6" descr="I:\MEDIA\1703\1703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r="9761" b="25294"/>
          <a:stretch>
            <a:fillRect/>
          </a:stretch>
        </p:blipFill>
        <p:spPr bwMode="auto">
          <a:xfrm>
            <a:off x="457200" y="20574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6863"/>
          <a:stretch>
            <a:fillRect/>
          </a:stretch>
        </p:blipFill>
        <p:spPr bwMode="auto">
          <a:xfrm>
            <a:off x="0" y="533400"/>
            <a:ext cx="9272588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28600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functions:</a:t>
            </a:r>
          </a:p>
          <a:p>
            <a:pPr marL="342900" indent="-342900"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binds structures together</a:t>
            </a:r>
          </a:p>
          <a:p>
            <a:pPr marL="342900" indent="-342900"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supports and protects </a:t>
            </a:r>
          </a:p>
          <a:p>
            <a:pPr marL="342900" indent="-342900"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fills spaces</a:t>
            </a:r>
          </a:p>
          <a:p>
            <a:pPr marL="342900" indent="-342900"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produces blood cells</a:t>
            </a:r>
          </a:p>
          <a:p>
            <a:pPr marL="342900" indent="-342900"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stores energy</a:t>
            </a:r>
          </a:p>
          <a:p>
            <a:pPr marL="342900" indent="-342900"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provides immunity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1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 descr="W9507-06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89088"/>
            <a:ext cx="4495800" cy="5268912"/>
          </a:xfrm>
          <a:prstGeom prst="rect">
            <a:avLst/>
          </a:prstGeom>
          <a:noFill/>
          <a:effectLst>
            <a:outerShdw dist="35921" dir="2700000" algn="ctr" rotWithShape="0">
              <a:srgbClr val="003366"/>
            </a:outerShdw>
          </a:effectLst>
        </p:spPr>
      </p:pic>
    </p:spTree>
    <p:extLst>
      <p:ext uri="{BB962C8B-B14F-4D97-AF65-F5344CB8AC3E}">
        <p14:creationId xmlns:p14="http://schemas.microsoft.com/office/powerpoint/2010/main" val="28961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 descr="di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7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81000" y="152400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3. </a:t>
            </a:r>
            <a:r>
              <a:rPr lang="en-US" altLang="en-US" sz="3600" b="1" i="1">
                <a:solidFill>
                  <a:srgbClr val="FFFF00"/>
                </a:solidFill>
              </a:rPr>
              <a:t>reticular connective tissue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  * also called lymphatic tissue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  * reticular fibers and WBC’s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  * </a:t>
            </a:r>
            <a:r>
              <a:rPr lang="en-US" altLang="en-US" sz="2700" b="1">
                <a:solidFill>
                  <a:schemeClr val="tx2"/>
                </a:solidFill>
              </a:rPr>
              <a:t>lymph nodes, spleen, thymus, bone marrow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fr-FR" altLang="en-US" sz="1000" b="1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609600" y="10668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16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1" b="4300"/>
          <a:stretch>
            <a:fillRect/>
          </a:stretch>
        </p:blipFill>
        <p:spPr bwMode="auto">
          <a:xfrm>
            <a:off x="2362200" y="228600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6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/>
          </p:cNvSpPr>
          <p:nvPr/>
        </p:nvSpPr>
        <p:spPr bwMode="auto">
          <a:xfrm>
            <a:off x="609600" y="10668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2643" name="Group 10"/>
          <p:cNvGrpSpPr>
            <a:grpSpLocks/>
          </p:cNvGrpSpPr>
          <p:nvPr/>
        </p:nvGrpSpPr>
        <p:grpSpPr bwMode="auto">
          <a:xfrm>
            <a:off x="457200" y="381000"/>
            <a:ext cx="8153400" cy="6096000"/>
            <a:chOff x="0" y="0"/>
            <a:chExt cx="5760" cy="4319"/>
          </a:xfrm>
        </p:grpSpPr>
        <p:pic>
          <p:nvPicPr>
            <p:cNvPr id="1126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45" name="Rectangle 9"/>
            <p:cNvSpPr>
              <a:spLocks noChangeArrowheads="1"/>
            </p:cNvSpPr>
            <p:nvPr/>
          </p:nvSpPr>
          <p:spPr bwMode="auto">
            <a:xfrm>
              <a:off x="1248" y="0"/>
              <a:ext cx="3312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29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Fibrous Connective Tissue: Reticular</a:t>
            </a:r>
          </a:p>
        </p:txBody>
      </p:sp>
      <p:pic>
        <p:nvPicPr>
          <p:cNvPr id="1136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5173"/>
          <a:stretch>
            <a:fillRect/>
          </a:stretch>
        </p:blipFill>
        <p:spPr bwMode="auto">
          <a:xfrm>
            <a:off x="152400" y="908050"/>
            <a:ext cx="89154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553200"/>
            <a:ext cx="426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4691" name="Picture 2" descr="reticular CT o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2" name="Rectangle 9"/>
            <p:cNvSpPr>
              <a:spLocks noChangeArrowheads="1"/>
            </p:cNvSpPr>
            <p:nvPr/>
          </p:nvSpPr>
          <p:spPr bwMode="auto">
            <a:xfrm>
              <a:off x="912" y="0"/>
              <a:ext cx="393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81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reti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429000" y="6019800"/>
            <a:ext cx="571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Reticular Tissue</a:t>
            </a:r>
          </a:p>
        </p:txBody>
      </p:sp>
    </p:spTree>
    <p:extLst>
      <p:ext uri="{BB962C8B-B14F-4D97-AF65-F5344CB8AC3E}">
        <p14:creationId xmlns:p14="http://schemas.microsoft.com/office/powerpoint/2010/main" val="40274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reticula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8392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438400" y="61722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            </a:t>
            </a:r>
            <a:r>
              <a:rPr lang="en-US" altLang="en-US" sz="2000" b="1"/>
              <a:t>Reticular Tissue</a:t>
            </a:r>
          </a:p>
        </p:txBody>
      </p:sp>
    </p:spTree>
    <p:extLst>
      <p:ext uri="{BB962C8B-B14F-4D97-AF65-F5344CB8AC3E}">
        <p14:creationId xmlns:p14="http://schemas.microsoft.com/office/powerpoint/2010/main" val="38128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10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pic>
          <p:nvPicPr>
            <p:cNvPr id="11776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64" name="Rectangle 9"/>
            <p:cNvSpPr>
              <a:spLocks noChangeArrowheads="1"/>
            </p:cNvSpPr>
            <p:nvPr/>
          </p:nvSpPr>
          <p:spPr bwMode="auto">
            <a:xfrm>
              <a:off x="1248" y="0"/>
              <a:ext cx="336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4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400" b="1" smtClean="0">
                <a:solidFill>
                  <a:schemeClr val="tx2"/>
                </a:solidFill>
                <a:effectLst/>
              </a:rPr>
              <a:t>B. Cartilage</a:t>
            </a:r>
            <a:endParaRPr lang="fr-FR" altLang="en-US" sz="4400" b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   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* cells = </a:t>
            </a:r>
            <a:r>
              <a:rPr lang="en-US" altLang="en-US" sz="2800" b="1" i="1" smtClean="0">
                <a:solidFill>
                  <a:srgbClr val="FFFF00"/>
                </a:solidFill>
                <a:effectLst/>
              </a:rPr>
              <a:t>chondrocytes</a:t>
            </a:r>
            <a:endParaRPr lang="en-US" altLang="en-US" sz="2800" b="1" i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    (lie in small chambers called </a:t>
            </a:r>
            <a:r>
              <a:rPr lang="en-US" altLang="en-US" sz="2800" b="1" i="1" smtClean="0">
                <a:solidFill>
                  <a:srgbClr val="FFFF00"/>
                </a:solidFill>
                <a:effectLst/>
              </a:rPr>
              <a:t>lacunae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* protein matrix , solid but flexible</a:t>
            </a:r>
          </a:p>
        </p:txBody>
      </p:sp>
      <p:pic>
        <p:nvPicPr>
          <p:cNvPr id="118787" name="Picture 5" descr="I:\MEDIA\1703\170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 r="9998" b="26747"/>
          <a:stretch>
            <a:fillRect/>
          </a:stretch>
        </p:blipFill>
        <p:spPr bwMode="auto">
          <a:xfrm>
            <a:off x="304800" y="2590800"/>
            <a:ext cx="45180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5" b="7004"/>
          <a:stretch>
            <a:fillRect/>
          </a:stretch>
        </p:blipFill>
        <p:spPr bwMode="auto">
          <a:xfrm>
            <a:off x="5181600" y="2971800"/>
            <a:ext cx="37401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8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1. </a:t>
            </a:r>
            <a:r>
              <a:rPr lang="en-US" altLang="en-US" b="1" i="1" smtClean="0">
                <a:solidFill>
                  <a:srgbClr val="FFFF00"/>
                </a:solidFill>
                <a:effectLst/>
              </a:rPr>
              <a:t>hyaline cartilage</a:t>
            </a:r>
            <a:endParaRPr lang="en-US" altLang="en-US" b="1" i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* most common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* ends of long bones, 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   rib cage, nose, trachea (windpipe)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</a:t>
            </a:r>
          </a:p>
        </p:txBody>
      </p:sp>
      <p:pic>
        <p:nvPicPr>
          <p:cNvPr id="1198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1303" r="1746" b="51375"/>
          <a:stretch>
            <a:fillRect/>
          </a:stretch>
        </p:blipFill>
        <p:spPr bwMode="auto">
          <a:xfrm>
            <a:off x="1219200" y="2619375"/>
            <a:ext cx="69342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8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3048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matrix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nonliving material surrounding cells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(fibers, fluid, etc.)</a:t>
            </a:r>
          </a:p>
          <a:p>
            <a:pPr marL="342900" indent="-342900">
              <a:defRPr/>
            </a:pPr>
            <a:endParaRPr lang="en-US" sz="1200" b="1" dirty="0">
              <a:solidFill>
                <a:schemeClr val="tx2"/>
              </a:solidFill>
            </a:endParaRP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990600" y="1447800"/>
            <a:ext cx="7543800" cy="5410200"/>
            <a:chOff x="-1" y="0"/>
            <a:chExt cx="9149195" cy="6858000"/>
          </a:xfrm>
        </p:grpSpPr>
        <p:pic>
          <p:nvPicPr>
            <p:cNvPr id="839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919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3" name="Rectangle 2"/>
            <p:cNvSpPr>
              <a:spLocks noChangeArrowheads="1"/>
            </p:cNvSpPr>
            <p:nvPr/>
          </p:nvSpPr>
          <p:spPr bwMode="auto">
            <a:xfrm>
              <a:off x="0" y="6553200"/>
              <a:ext cx="6172200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7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0835" name="Picture 2" descr="Hyaline cart o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36" name="Rectangle 3"/>
            <p:cNvSpPr>
              <a:spLocks noChangeArrowheads="1"/>
            </p:cNvSpPr>
            <p:nvPr/>
          </p:nvSpPr>
          <p:spPr bwMode="auto">
            <a:xfrm>
              <a:off x="960" y="0"/>
              <a:ext cx="3936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5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pic>
          <p:nvPicPr>
            <p:cNvPr id="12185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60" name="Rectangle 4"/>
            <p:cNvSpPr>
              <a:spLocks noChangeArrowheads="1"/>
            </p:cNvSpPr>
            <p:nvPr/>
          </p:nvSpPr>
          <p:spPr bwMode="auto">
            <a:xfrm>
              <a:off x="1152" y="0"/>
              <a:ext cx="3600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65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304800" y="3048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3200" b="1">
                <a:solidFill>
                  <a:schemeClr val="tx2"/>
                </a:solidFill>
              </a:rPr>
              <a:t>2. </a:t>
            </a:r>
            <a:r>
              <a:rPr lang="en-US" altLang="en-US" sz="3200" b="1" i="1">
                <a:solidFill>
                  <a:srgbClr val="FFFF00"/>
                </a:solidFill>
              </a:rPr>
              <a:t>elastic cartilage</a:t>
            </a:r>
            <a:endParaRPr lang="en-US" altLang="en-US" sz="3200" b="1" i="1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 * contains elastic fibers in matrix = flexible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 * outer ear, epiglottis</a:t>
            </a:r>
          </a:p>
        </p:txBody>
      </p:sp>
      <p:pic>
        <p:nvPicPr>
          <p:cNvPr id="1228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>
            <a:fillRect/>
          </a:stretch>
        </p:blipFill>
        <p:spPr bwMode="auto">
          <a:xfrm>
            <a:off x="76200" y="2281238"/>
            <a:ext cx="891540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1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 descr="04-12h_ConnTissues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28600" y="6477000"/>
            <a:ext cx="41910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6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81000" y="3048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3200" b="1">
                <a:solidFill>
                  <a:schemeClr val="tx2"/>
                </a:solidFill>
              </a:rPr>
              <a:t>3. </a:t>
            </a:r>
            <a:r>
              <a:rPr lang="en-US" altLang="en-US" sz="3200" b="1" i="1">
                <a:solidFill>
                  <a:srgbClr val="FFFF00"/>
                </a:solidFill>
              </a:rPr>
              <a:t>fibrocartilage</a:t>
            </a:r>
            <a:endParaRPr lang="en-US" altLang="en-US" sz="3200" b="1" i="1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* collagen fibers in matrix = strongest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* between vertebrae, knee joint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   </a:t>
            </a:r>
          </a:p>
        </p:txBody>
      </p:sp>
      <p:pic>
        <p:nvPicPr>
          <p:cNvPr id="1249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8"/>
          <a:stretch>
            <a:fillRect/>
          </a:stretch>
        </p:blipFill>
        <p:spPr bwMode="auto">
          <a:xfrm>
            <a:off x="76200" y="2260600"/>
            <a:ext cx="8991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04-12i_ConnTissues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228600" y="6477000"/>
            <a:ext cx="41148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3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971800" y="2438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9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#9</a:t>
            </a:r>
          </a:p>
        </p:txBody>
      </p:sp>
      <p:pic>
        <p:nvPicPr>
          <p:cNvPr id="128003" name="Picture 6" descr="hy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\\Pro 200 nt\d-jazzdr\1085 Anatomy\chapter 4\hyaline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9155" r="44081"/>
          <a:stretch>
            <a:fillRect/>
          </a:stretch>
        </p:blipFill>
        <p:spPr bwMode="auto">
          <a:xfrm>
            <a:off x="1524000" y="228600"/>
            <a:ext cx="64008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7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&#10;cartilage.jpg                                                  0007F073Skully                         C1E6801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92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6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8392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000" b="1" smtClean="0">
                <a:solidFill>
                  <a:schemeClr val="tx2"/>
                </a:solidFill>
                <a:effectLst/>
              </a:rPr>
              <a:t>C. Bone</a:t>
            </a:r>
            <a:r>
              <a:rPr lang="en-US" altLang="en-US" sz="4000" b="1" smtClean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4000" b="1" smtClean="0">
                <a:solidFill>
                  <a:schemeClr val="tx2"/>
                </a:solidFill>
                <a:effectLst/>
              </a:rPr>
              <a:t>(osseous tissue)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 * cells = </a:t>
            </a:r>
            <a:r>
              <a:rPr lang="en-US" altLang="en-US" sz="2800" b="1" i="1" smtClean="0">
                <a:solidFill>
                  <a:srgbClr val="FFFF00"/>
                </a:solidFill>
                <a:effectLst/>
              </a:rPr>
              <a:t>osteocytes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 * hard mineral matrix around protein fibers</a:t>
            </a:r>
          </a:p>
        </p:txBody>
      </p:sp>
      <p:pic>
        <p:nvPicPr>
          <p:cNvPr id="1310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5" b="5556"/>
          <a:stretch>
            <a:fillRect/>
          </a:stretch>
        </p:blipFill>
        <p:spPr bwMode="auto">
          <a:xfrm>
            <a:off x="2514600" y="2209800"/>
            <a:ext cx="41148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6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3048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2600" b="1" dirty="0">
                <a:solidFill>
                  <a:schemeClr val="tx2"/>
                </a:solidFill>
              </a:rPr>
              <a:t>* 4 main classes: </a:t>
            </a:r>
          </a:p>
          <a:p>
            <a:pPr marL="342900" indent="-342900">
              <a:defRPr/>
            </a:pPr>
            <a:r>
              <a:rPr lang="en-US" sz="2600" b="1" dirty="0">
                <a:solidFill>
                  <a:srgbClr val="FFFF66"/>
                </a:solidFill>
              </a:rPr>
              <a:t>   </a:t>
            </a:r>
            <a:r>
              <a:rPr lang="en-US" sz="2600" b="1" i="1" dirty="0">
                <a:solidFill>
                  <a:srgbClr val="FFFF00"/>
                </a:solidFill>
              </a:rPr>
              <a:t>fibrous, cartilage, bone, blood</a:t>
            </a:r>
            <a:endParaRPr lang="en-US" sz="2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 descr="W9507-06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409700"/>
            <a:ext cx="4648200" cy="5448300"/>
          </a:xfrm>
          <a:prstGeom prst="rect">
            <a:avLst/>
          </a:prstGeom>
          <a:noFill/>
          <a:effectLst>
            <a:outerShdw dist="35921" dir="2700000" algn="ctr" rotWithShape="0">
              <a:srgbClr val="003366"/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5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1"/>
          <a:stretch>
            <a:fillRect/>
          </a:stretch>
        </p:blipFill>
        <p:spPr bwMode="auto">
          <a:xfrm>
            <a:off x="0" y="1219200"/>
            <a:ext cx="9159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2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" t="647" b="5267"/>
          <a:stretch>
            <a:fillRect/>
          </a:stretch>
        </p:blipFill>
        <p:spPr bwMode="auto">
          <a:xfrm>
            <a:off x="0" y="533400"/>
            <a:ext cx="91424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0"/>
            <a:ext cx="85344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1. </a:t>
            </a:r>
            <a:r>
              <a:rPr lang="en-US" altLang="en-US" b="1" i="1" smtClean="0">
                <a:solidFill>
                  <a:srgbClr val="FFFF00"/>
                </a:solidFill>
                <a:effectLst/>
              </a:rPr>
              <a:t>compact bone 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  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* outer portion of bones 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* consists of many cylindrical units (</a:t>
            </a:r>
            <a:r>
              <a:rPr lang="en-US" altLang="en-US" sz="2800" b="1" i="1" smtClean="0">
                <a:solidFill>
                  <a:srgbClr val="FFFF00"/>
                </a:solidFill>
                <a:effectLst/>
              </a:rPr>
              <a:t>osteons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)</a:t>
            </a:r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3935"/>
          <a:stretch>
            <a:fillRect/>
          </a:stretch>
        </p:blipFill>
        <p:spPr bwMode="auto">
          <a:xfrm>
            <a:off x="381000" y="1749425"/>
            <a:ext cx="8305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\\Pro 200 nt\d-jazzdr\1085 Anatomy\chapter 4\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67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5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0"/>
            <a:ext cx="533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20" y="1056"/>
            <a:chExt cx="4320" cy="3264"/>
          </a:xfrm>
        </p:grpSpPr>
        <p:pic>
          <p:nvPicPr>
            <p:cNvPr id="137219" name="Picture 2" descr="osteon draw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56"/>
              <a:ext cx="4320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20" name="Rectangle 12"/>
            <p:cNvSpPr>
              <a:spLocks noChangeArrowheads="1"/>
            </p:cNvSpPr>
            <p:nvPr/>
          </p:nvSpPr>
          <p:spPr bwMode="auto">
            <a:xfrm>
              <a:off x="1488" y="1056"/>
              <a:ext cx="2928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11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0"/>
            <a:ext cx="518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1" descr="Bon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9" descr="bone.jpg                                                       0007F073Skully                         C1E6801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7" r="22459"/>
          <a:stretch>
            <a:fillRect/>
          </a:stretch>
        </p:blipFill>
        <p:spPr bwMode="auto">
          <a:xfrm>
            <a:off x="2514600" y="0"/>
            <a:ext cx="420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"/>
            <a:ext cx="86106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2. </a:t>
            </a:r>
            <a:r>
              <a:rPr lang="en-US" altLang="en-US" b="1" i="1" smtClean="0">
                <a:solidFill>
                  <a:srgbClr val="FFFF00"/>
                </a:solidFill>
                <a:effectLst/>
              </a:rPr>
              <a:t>spongy bone 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* ends of long bones 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* bony plates (</a:t>
            </a:r>
            <a:r>
              <a:rPr lang="en-US" altLang="en-US" sz="2800" b="1" i="1" smtClean="0">
                <a:solidFill>
                  <a:srgbClr val="FFFF00"/>
                </a:solidFill>
                <a:effectLst/>
              </a:rPr>
              <a:t>trabeculae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), irregular spaces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* blood cell formation (red marrow) </a:t>
            </a:r>
          </a:p>
        </p:txBody>
      </p:sp>
      <p:pic>
        <p:nvPicPr>
          <p:cNvPr id="1413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795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8" b="12500"/>
          <a:stretch>
            <a:fillRect/>
          </a:stretch>
        </p:blipFill>
        <p:spPr bwMode="auto">
          <a:xfrm>
            <a:off x="304800" y="2362200"/>
            <a:ext cx="4465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2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1219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600" b="1" dirty="0" smtClean="0">
                <a:solidFill>
                  <a:schemeClr val="tx2"/>
                </a:solidFill>
              </a:rPr>
              <a:t>A. Fibrous Connective Tissue</a:t>
            </a:r>
          </a:p>
        </p:txBody>
      </p:sp>
      <p:sp>
        <p:nvSpPr>
          <p:cNvPr id="64516" name="Rectangle 10"/>
          <p:cNvSpPr>
            <a:spLocks noChangeArrowheads="1"/>
          </p:cNvSpPr>
          <p:nvPr/>
        </p:nvSpPr>
        <p:spPr bwMode="auto">
          <a:xfrm>
            <a:off x="609600" y="8382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</a:rPr>
              <a:t>* cells  = </a:t>
            </a:r>
            <a:r>
              <a:rPr lang="en-US" altLang="en-US" sz="2800" b="1" i="1">
                <a:solidFill>
                  <a:srgbClr val="FFFF00"/>
                </a:solidFill>
              </a:rPr>
              <a:t>fibroblasts</a:t>
            </a:r>
          </a:p>
          <a:p>
            <a:r>
              <a:rPr lang="en-US" altLang="en-US" sz="2800" b="1">
                <a:solidFill>
                  <a:schemeClr val="tx2"/>
                </a:solidFill>
              </a:rPr>
              <a:t>*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chemeClr val="tx2"/>
                </a:solidFill>
              </a:rPr>
              <a:t>3 types of fibers: </a:t>
            </a:r>
            <a:r>
              <a:rPr lang="en-US" altLang="en-US" sz="2800" b="1" i="1">
                <a:solidFill>
                  <a:srgbClr val="FFFF00"/>
                </a:solidFill>
              </a:rPr>
              <a:t>collagen, elastic, reticular</a:t>
            </a:r>
          </a:p>
        </p:txBody>
      </p:sp>
      <p:grpSp>
        <p:nvGrpSpPr>
          <p:cNvPr id="86020" name="Group 3"/>
          <p:cNvGrpSpPr>
            <a:grpSpLocks/>
          </p:cNvGrpSpPr>
          <p:nvPr/>
        </p:nvGrpSpPr>
        <p:grpSpPr bwMode="auto">
          <a:xfrm>
            <a:off x="1219200" y="1905000"/>
            <a:ext cx="6934200" cy="4953000"/>
            <a:chOff x="-1" y="0"/>
            <a:chExt cx="9149195" cy="6858000"/>
          </a:xfrm>
        </p:grpSpPr>
        <p:pic>
          <p:nvPicPr>
            <p:cNvPr id="860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919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2" name="Rectangle 2"/>
            <p:cNvSpPr>
              <a:spLocks noChangeArrowheads="1"/>
            </p:cNvSpPr>
            <p:nvPr/>
          </p:nvSpPr>
          <p:spPr bwMode="auto">
            <a:xfrm>
              <a:off x="0" y="6553200"/>
              <a:ext cx="6172200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41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5" descr="sponbo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 descr="sponbo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6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3405" cy="6858000"/>
          </a:xfrm>
        </p:grpSpPr>
        <p:pic>
          <p:nvPicPr>
            <p:cNvPr id="143364" name="Picture 4" descr=" 04_co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40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65" name="Rectangle 4"/>
            <p:cNvSpPr>
              <a:spLocks noChangeArrowheads="1"/>
            </p:cNvSpPr>
            <p:nvPr/>
          </p:nvSpPr>
          <p:spPr bwMode="auto">
            <a:xfrm>
              <a:off x="1981200" y="0"/>
              <a:ext cx="54102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7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/>
              <a:t>                               </a:t>
            </a:r>
          </a:p>
        </p:txBody>
      </p:sp>
      <p:pic>
        <p:nvPicPr>
          <p:cNvPr id="144387" name="Picture 4" descr="06_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3"/>
          <p:cNvSpPr>
            <a:spLocks noChangeArrowheads="1"/>
          </p:cNvSpPr>
          <p:nvPr/>
        </p:nvSpPr>
        <p:spPr bwMode="auto">
          <a:xfrm>
            <a:off x="1905000" y="0"/>
            <a:ext cx="53340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6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763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6000" b="1" smtClean="0">
                <a:solidFill>
                  <a:schemeClr val="tx2"/>
                </a:solidFill>
                <a:effectLst/>
              </a:rPr>
              <a:t>D. Blood</a:t>
            </a:r>
          </a:p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    </a:t>
            </a:r>
            <a:endParaRPr lang="en-US" altLang="en-US" sz="2600" i="1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454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7" r="-218" b="4300"/>
          <a:stretch>
            <a:fillRect/>
          </a:stretch>
        </p:blipFill>
        <p:spPr bwMode="auto">
          <a:xfrm>
            <a:off x="2133600" y="1131888"/>
            <a:ext cx="52578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763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smtClean="0">
                <a:solidFill>
                  <a:schemeClr val="tx2"/>
                </a:solidFill>
                <a:effectLst/>
              </a:rPr>
              <a:t>* cells = </a:t>
            </a:r>
            <a:r>
              <a:rPr lang="en-US" altLang="en-US" b="1" i="1" smtClean="0">
                <a:solidFill>
                  <a:srgbClr val="FFFF00"/>
                </a:solidFill>
                <a:effectLst/>
              </a:rPr>
              <a:t>formed elements</a:t>
            </a:r>
          </a:p>
          <a:p>
            <a:pPr>
              <a:buFont typeface="Wingdings" pitchFamily="2" charset="2"/>
              <a:buNone/>
            </a:pPr>
            <a:r>
              <a:rPr lang="en-US" altLang="en-US" sz="2600" b="1" smtClean="0">
                <a:solidFill>
                  <a:schemeClr val="tx2"/>
                </a:solidFill>
                <a:effectLst/>
              </a:rPr>
              <a:t>         red blood cells (</a:t>
            </a:r>
            <a:r>
              <a:rPr lang="en-US" altLang="en-US" sz="2600" b="1" i="1" smtClean="0">
                <a:solidFill>
                  <a:srgbClr val="FFFF00"/>
                </a:solidFill>
                <a:effectLst/>
              </a:rPr>
              <a:t>erythrocytes</a:t>
            </a:r>
            <a:r>
              <a:rPr lang="en-US" altLang="en-US" sz="2600" b="1" smtClean="0">
                <a:solidFill>
                  <a:srgbClr val="FFFF00"/>
                </a:solidFill>
                <a:effectLst/>
              </a:rPr>
              <a:t>) </a:t>
            </a:r>
            <a:r>
              <a:rPr lang="en-US" altLang="en-US" sz="2600" b="1" smtClean="0">
                <a:solidFill>
                  <a:schemeClr val="tx2"/>
                </a:solidFill>
                <a:effectLst/>
              </a:rPr>
              <a:t>– carry O</a:t>
            </a:r>
            <a:r>
              <a:rPr lang="en-US" altLang="en-US" sz="2600" b="1" baseline="-25000" smtClean="0">
                <a:solidFill>
                  <a:schemeClr val="tx2"/>
                </a:solidFill>
                <a:effectLst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en-US" altLang="en-US" sz="2600" b="1" smtClean="0">
                <a:solidFill>
                  <a:schemeClr val="tx2"/>
                </a:solidFill>
                <a:effectLst/>
              </a:rPr>
              <a:t>         white blood cells (</a:t>
            </a:r>
            <a:r>
              <a:rPr lang="en-US" altLang="en-US" sz="2600" b="1" i="1" smtClean="0">
                <a:solidFill>
                  <a:srgbClr val="FFFF00"/>
                </a:solidFill>
                <a:effectLst/>
              </a:rPr>
              <a:t>leukocytes</a:t>
            </a:r>
            <a:r>
              <a:rPr lang="en-US" altLang="en-US" sz="2600" b="1" smtClean="0">
                <a:solidFill>
                  <a:srgbClr val="FFFF00"/>
                </a:solidFill>
                <a:effectLst/>
              </a:rPr>
              <a:t>) </a:t>
            </a:r>
            <a:r>
              <a:rPr lang="en-US" altLang="en-US" sz="2600" b="1" smtClean="0">
                <a:solidFill>
                  <a:schemeClr val="tx2"/>
                </a:solidFill>
                <a:effectLst/>
              </a:rPr>
              <a:t>– </a:t>
            </a:r>
            <a:r>
              <a:rPr lang="en-US" altLang="en-US" sz="2500" b="1" smtClean="0">
                <a:solidFill>
                  <a:schemeClr val="tx2"/>
                </a:solidFill>
                <a:effectLst/>
              </a:rPr>
              <a:t>fight infection</a:t>
            </a:r>
            <a:endParaRPr lang="en-US" altLang="en-US" sz="2500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n-US" altLang="en-US" sz="2600" b="1" smtClean="0">
                <a:solidFill>
                  <a:schemeClr val="tx2"/>
                </a:solidFill>
                <a:effectLst/>
              </a:rPr>
              <a:t>         platelets (</a:t>
            </a:r>
            <a:r>
              <a:rPr lang="en-US" altLang="en-US" sz="2600" b="1" i="1" smtClean="0">
                <a:solidFill>
                  <a:srgbClr val="FFFF00"/>
                </a:solidFill>
                <a:effectLst/>
              </a:rPr>
              <a:t>thrombocytes</a:t>
            </a:r>
            <a:r>
              <a:rPr lang="en-US" altLang="en-US" sz="2600" b="1" smtClean="0">
                <a:solidFill>
                  <a:schemeClr val="tx2"/>
                </a:solidFill>
                <a:effectLst/>
              </a:rPr>
              <a:t>) – clotting</a:t>
            </a:r>
          </a:p>
        </p:txBody>
      </p:sp>
      <p:pic>
        <p:nvPicPr>
          <p:cNvPr id="146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5"/>
          <a:stretch>
            <a:fillRect/>
          </a:stretch>
        </p:blipFill>
        <p:spPr bwMode="auto">
          <a:xfrm>
            <a:off x="0" y="2971800"/>
            <a:ext cx="9213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7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pic>
          <p:nvPicPr>
            <p:cNvPr id="14745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460" name="Rectangle 6"/>
            <p:cNvSpPr>
              <a:spLocks noChangeArrowheads="1"/>
            </p:cNvSpPr>
            <p:nvPr/>
          </p:nvSpPr>
          <p:spPr bwMode="auto">
            <a:xfrm>
              <a:off x="1248" y="0"/>
              <a:ext cx="336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2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7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pic>
          <p:nvPicPr>
            <p:cNvPr id="14848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484" name="Rectangle 6"/>
            <p:cNvSpPr>
              <a:spLocks noChangeArrowheads="1"/>
            </p:cNvSpPr>
            <p:nvPr/>
          </p:nvSpPr>
          <p:spPr bwMode="auto">
            <a:xfrm>
              <a:off x="1200" y="0"/>
              <a:ext cx="340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50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75438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* liquid matrix = </a:t>
            </a:r>
            <a:r>
              <a:rPr lang="en-US" altLang="en-US" sz="2800" b="1" i="1" smtClean="0">
                <a:solidFill>
                  <a:srgbClr val="FFFF00"/>
                </a:solidFill>
                <a:effectLst/>
              </a:rPr>
              <a:t>plasma</a:t>
            </a:r>
            <a:r>
              <a:rPr lang="en-US" altLang="en-US" sz="2600" i="1" smtClean="0">
                <a:solidFill>
                  <a:schemeClr val="tx2"/>
                </a:solidFill>
                <a:effectLst/>
              </a:rPr>
              <a:t> </a:t>
            </a:r>
          </a:p>
        </p:txBody>
      </p:sp>
      <p:pic>
        <p:nvPicPr>
          <p:cNvPr id="149507" name="Picture 12" descr="separation b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5626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Connective Tissue: Blood</a:t>
            </a:r>
          </a:p>
        </p:txBody>
      </p:sp>
      <p:pic>
        <p:nvPicPr>
          <p:cNvPr id="150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" b="3935"/>
          <a:stretch>
            <a:fillRect/>
          </a:stretch>
        </p:blipFill>
        <p:spPr bwMode="auto">
          <a:xfrm>
            <a:off x="152400" y="914400"/>
            <a:ext cx="89154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477000"/>
            <a:ext cx="434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381000" y="304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loose connective tissue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chemeClr val="tx2"/>
                </a:solidFill>
              </a:rPr>
              <a:t>     * fibers arranged in loose open framework</a:t>
            </a:r>
            <a:endParaRPr lang="en-US" sz="2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endParaRPr lang="en-US" sz="2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70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5" b="6876"/>
          <a:stretch>
            <a:fillRect/>
          </a:stretch>
        </p:blipFill>
        <p:spPr bwMode="auto">
          <a:xfrm>
            <a:off x="1752600" y="1752600"/>
            <a:ext cx="49530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2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381000" y="304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areolar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* between other tissues/organs</a:t>
            </a:r>
          </a:p>
        </p:txBody>
      </p:sp>
      <p:pic>
        <p:nvPicPr>
          <p:cNvPr id="88067" name="Picture 7" descr="1703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r="5801" b="25294"/>
          <a:stretch>
            <a:fillRect/>
          </a:stretch>
        </p:blipFill>
        <p:spPr bwMode="auto">
          <a:xfrm>
            <a:off x="838200" y="1600200"/>
            <a:ext cx="73437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490</Words>
  <Application>Microsoft Office PowerPoint</Application>
  <PresentationFormat>On-screen Show (4:3)</PresentationFormat>
  <Paragraphs>133</Paragraphs>
  <Slides>68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Fibrous Connective Tissue: Loose</vt:lpstr>
      <vt:lpstr>PowerPoint Presentation</vt:lpstr>
      <vt:lpstr>Connective Tissue Proper: Loose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Fibrous Connective Tissue: Dense Regular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Fibrous Connective Tissue: Reticular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Connective Tissue: Blood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KALE</dc:creator>
  <cp:lastModifiedBy>LORI KALE</cp:lastModifiedBy>
  <cp:revision>2</cp:revision>
  <dcterms:created xsi:type="dcterms:W3CDTF">2014-09-26T14:11:14Z</dcterms:created>
  <dcterms:modified xsi:type="dcterms:W3CDTF">2014-09-26T14:25:39Z</dcterms:modified>
</cp:coreProperties>
</file>